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2.xml"/>
  <Override ContentType="application/vnd.openxmlformats-officedocument.presentationml.slide+xml" PartName="/ppt/slides/slide98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63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1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83.xml"/>
  <Override ContentType="application/vnd.openxmlformats-officedocument.presentationml.slide+xml" PartName="/ppt/slides/slide106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92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1" r:id="rId5"/>
    <p:sldMasterId id="2147483682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  <p:sldId id="330" r:id="rId82"/>
    <p:sldId id="331" r:id="rId83"/>
    <p:sldId id="332" r:id="rId84"/>
    <p:sldId id="333" r:id="rId85"/>
    <p:sldId id="334" r:id="rId86"/>
    <p:sldId id="335" r:id="rId87"/>
    <p:sldId id="336" r:id="rId88"/>
    <p:sldId id="337" r:id="rId89"/>
    <p:sldId id="338" r:id="rId90"/>
    <p:sldId id="339" r:id="rId91"/>
    <p:sldId id="340" r:id="rId92"/>
    <p:sldId id="341" r:id="rId93"/>
    <p:sldId id="342" r:id="rId94"/>
    <p:sldId id="343" r:id="rId95"/>
    <p:sldId id="344" r:id="rId96"/>
    <p:sldId id="345" r:id="rId97"/>
    <p:sldId id="346" r:id="rId98"/>
    <p:sldId id="347" r:id="rId99"/>
    <p:sldId id="348" r:id="rId100"/>
    <p:sldId id="349" r:id="rId101"/>
    <p:sldId id="350" r:id="rId102"/>
    <p:sldId id="351" r:id="rId103"/>
    <p:sldId id="352" r:id="rId104"/>
    <p:sldId id="353" r:id="rId105"/>
    <p:sldId id="354" r:id="rId106"/>
    <p:sldId id="355" r:id="rId107"/>
    <p:sldId id="356" r:id="rId108"/>
    <p:sldId id="357" r:id="rId109"/>
    <p:sldId id="358" r:id="rId110"/>
    <p:sldId id="359" r:id="rId111"/>
    <p:sldId id="360" r:id="rId112"/>
    <p:sldId id="361" r:id="rId113"/>
    <p:sldId id="362" r:id="rId114"/>
  </p:sldIdLst>
  <p:sldSz cy="5143500" cx="9144000"/>
  <p:notesSz cx="6858000" cy="9144000"/>
  <p:embeddedFontLst>
    <p:embeddedFont>
      <p:font typeface="Roboto"/>
      <p:regular r:id="rId115"/>
      <p:bold r:id="rId116"/>
      <p:italic r:id="rId117"/>
      <p:boldItalic r:id="rId118"/>
    </p:embeddedFont>
    <p:embeddedFont>
      <p:font typeface="Montserrat"/>
      <p:regular r:id="rId119"/>
      <p:bold r:id="rId120"/>
      <p:italic r:id="rId121"/>
      <p:boldItalic r:id="rId122"/>
    </p:embeddedFont>
    <p:embeddedFont>
      <p:font typeface="Sarala"/>
      <p:regular r:id="rId123"/>
      <p:bold r:id="rId124"/>
    </p:embeddedFont>
    <p:embeddedFont>
      <p:font typeface="Comfortaa"/>
      <p:regular r:id="rId125"/>
      <p:bold r:id="rId1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3B300624-9764-40C0-951E-F490099FCCCF}">
  <a:tblStyle styleId="{3B300624-9764-40C0-951E-F490099FCCC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107" Type="http://schemas.openxmlformats.org/officeDocument/2006/relationships/slide" Target="slides/slide100.xml"/><Relationship Id="rId106" Type="http://schemas.openxmlformats.org/officeDocument/2006/relationships/slide" Target="slides/slide99.xml"/><Relationship Id="rId105" Type="http://schemas.openxmlformats.org/officeDocument/2006/relationships/slide" Target="slides/slide98.xml"/><Relationship Id="rId104" Type="http://schemas.openxmlformats.org/officeDocument/2006/relationships/slide" Target="slides/slide97.xml"/><Relationship Id="rId109" Type="http://schemas.openxmlformats.org/officeDocument/2006/relationships/slide" Target="slides/slide102.xml"/><Relationship Id="rId108" Type="http://schemas.openxmlformats.org/officeDocument/2006/relationships/slide" Target="slides/slide101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9" Type="http://schemas.openxmlformats.org/officeDocument/2006/relationships/slide" Target="slides/slide42.xml"/><Relationship Id="rId103" Type="http://schemas.openxmlformats.org/officeDocument/2006/relationships/slide" Target="slides/slide96.xml"/><Relationship Id="rId102" Type="http://schemas.openxmlformats.org/officeDocument/2006/relationships/slide" Target="slides/slide95.xml"/><Relationship Id="rId101" Type="http://schemas.openxmlformats.org/officeDocument/2006/relationships/slide" Target="slides/slide94.xml"/><Relationship Id="rId100" Type="http://schemas.openxmlformats.org/officeDocument/2006/relationships/slide" Target="slides/slide93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126" Type="http://schemas.openxmlformats.org/officeDocument/2006/relationships/font" Target="fonts/Comfortaa-bold.fntdata"/><Relationship Id="rId26" Type="http://schemas.openxmlformats.org/officeDocument/2006/relationships/slide" Target="slides/slide19.xml"/><Relationship Id="rId121" Type="http://schemas.openxmlformats.org/officeDocument/2006/relationships/font" Target="fonts/Montserrat-italic.fntdata"/><Relationship Id="rId25" Type="http://schemas.openxmlformats.org/officeDocument/2006/relationships/slide" Target="slides/slide18.xml"/><Relationship Id="rId120" Type="http://schemas.openxmlformats.org/officeDocument/2006/relationships/font" Target="fonts/Montserrat-bold.fntdata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125" Type="http://schemas.openxmlformats.org/officeDocument/2006/relationships/font" Target="fonts/Comfortaa-regular.fntdata"/><Relationship Id="rId29" Type="http://schemas.openxmlformats.org/officeDocument/2006/relationships/slide" Target="slides/slide22.xml"/><Relationship Id="rId124" Type="http://schemas.openxmlformats.org/officeDocument/2006/relationships/font" Target="fonts/Sarala-bold.fntdata"/><Relationship Id="rId123" Type="http://schemas.openxmlformats.org/officeDocument/2006/relationships/font" Target="fonts/Sarala-regular.fntdata"/><Relationship Id="rId122" Type="http://schemas.openxmlformats.org/officeDocument/2006/relationships/font" Target="fonts/Montserrat-boldItalic.fntdata"/><Relationship Id="rId95" Type="http://schemas.openxmlformats.org/officeDocument/2006/relationships/slide" Target="slides/slide88.xml"/><Relationship Id="rId94" Type="http://schemas.openxmlformats.org/officeDocument/2006/relationships/slide" Target="slides/slide87.xml"/><Relationship Id="rId97" Type="http://schemas.openxmlformats.org/officeDocument/2006/relationships/slide" Target="slides/slide90.xml"/><Relationship Id="rId96" Type="http://schemas.openxmlformats.org/officeDocument/2006/relationships/slide" Target="slides/slide89.xml"/><Relationship Id="rId11" Type="http://schemas.openxmlformats.org/officeDocument/2006/relationships/slide" Target="slides/slide4.xml"/><Relationship Id="rId99" Type="http://schemas.openxmlformats.org/officeDocument/2006/relationships/slide" Target="slides/slide92.xml"/><Relationship Id="rId10" Type="http://schemas.openxmlformats.org/officeDocument/2006/relationships/slide" Target="slides/slide3.xml"/><Relationship Id="rId98" Type="http://schemas.openxmlformats.org/officeDocument/2006/relationships/slide" Target="slides/slide91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91" Type="http://schemas.openxmlformats.org/officeDocument/2006/relationships/slide" Target="slides/slide84.xml"/><Relationship Id="rId90" Type="http://schemas.openxmlformats.org/officeDocument/2006/relationships/slide" Target="slides/slide83.xml"/><Relationship Id="rId93" Type="http://schemas.openxmlformats.org/officeDocument/2006/relationships/slide" Target="slides/slide86.xml"/><Relationship Id="rId92" Type="http://schemas.openxmlformats.org/officeDocument/2006/relationships/slide" Target="slides/slide85.xml"/><Relationship Id="rId118" Type="http://schemas.openxmlformats.org/officeDocument/2006/relationships/font" Target="fonts/Roboto-boldItalic.fntdata"/><Relationship Id="rId117" Type="http://schemas.openxmlformats.org/officeDocument/2006/relationships/font" Target="fonts/Roboto-italic.fntdata"/><Relationship Id="rId116" Type="http://schemas.openxmlformats.org/officeDocument/2006/relationships/font" Target="fonts/Roboto-bold.fntdata"/><Relationship Id="rId115" Type="http://schemas.openxmlformats.org/officeDocument/2006/relationships/font" Target="fonts/Roboto-regular.fntdata"/><Relationship Id="rId119" Type="http://schemas.openxmlformats.org/officeDocument/2006/relationships/font" Target="fonts/Montserrat-regular.fntdata"/><Relationship Id="rId15" Type="http://schemas.openxmlformats.org/officeDocument/2006/relationships/slide" Target="slides/slide8.xml"/><Relationship Id="rId110" Type="http://schemas.openxmlformats.org/officeDocument/2006/relationships/slide" Target="slides/slide103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14" Type="http://schemas.openxmlformats.org/officeDocument/2006/relationships/slide" Target="slides/slide107.xml"/><Relationship Id="rId18" Type="http://schemas.openxmlformats.org/officeDocument/2006/relationships/slide" Target="slides/slide11.xml"/><Relationship Id="rId113" Type="http://schemas.openxmlformats.org/officeDocument/2006/relationships/slide" Target="slides/slide106.xml"/><Relationship Id="rId112" Type="http://schemas.openxmlformats.org/officeDocument/2006/relationships/slide" Target="slides/slide105.xml"/><Relationship Id="rId111" Type="http://schemas.openxmlformats.org/officeDocument/2006/relationships/slide" Target="slides/slide104.xml"/><Relationship Id="rId84" Type="http://schemas.openxmlformats.org/officeDocument/2006/relationships/slide" Target="slides/slide77.xml"/><Relationship Id="rId83" Type="http://schemas.openxmlformats.org/officeDocument/2006/relationships/slide" Target="slides/slide76.xml"/><Relationship Id="rId86" Type="http://schemas.openxmlformats.org/officeDocument/2006/relationships/slide" Target="slides/slide79.xml"/><Relationship Id="rId85" Type="http://schemas.openxmlformats.org/officeDocument/2006/relationships/slide" Target="slides/slide78.xml"/><Relationship Id="rId88" Type="http://schemas.openxmlformats.org/officeDocument/2006/relationships/slide" Target="slides/slide81.xml"/><Relationship Id="rId87" Type="http://schemas.openxmlformats.org/officeDocument/2006/relationships/slide" Target="slides/slide80.xml"/><Relationship Id="rId89" Type="http://schemas.openxmlformats.org/officeDocument/2006/relationships/slide" Target="slides/slide82.xml"/><Relationship Id="rId80" Type="http://schemas.openxmlformats.org/officeDocument/2006/relationships/slide" Target="slides/slide73.xml"/><Relationship Id="rId82" Type="http://schemas.openxmlformats.org/officeDocument/2006/relationships/slide" Target="slides/slide75.xml"/><Relationship Id="rId81" Type="http://schemas.openxmlformats.org/officeDocument/2006/relationships/slide" Target="slides/slide74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73" Type="http://schemas.openxmlformats.org/officeDocument/2006/relationships/slide" Target="slides/slide66.xml"/><Relationship Id="rId72" Type="http://schemas.openxmlformats.org/officeDocument/2006/relationships/slide" Target="slides/slide65.xml"/><Relationship Id="rId75" Type="http://schemas.openxmlformats.org/officeDocument/2006/relationships/slide" Target="slides/slide68.xml"/><Relationship Id="rId74" Type="http://schemas.openxmlformats.org/officeDocument/2006/relationships/slide" Target="slides/slide67.xml"/><Relationship Id="rId77" Type="http://schemas.openxmlformats.org/officeDocument/2006/relationships/slide" Target="slides/slide70.xml"/><Relationship Id="rId76" Type="http://schemas.openxmlformats.org/officeDocument/2006/relationships/slide" Target="slides/slide69.xml"/><Relationship Id="rId79" Type="http://schemas.openxmlformats.org/officeDocument/2006/relationships/slide" Target="slides/slide72.xml"/><Relationship Id="rId78" Type="http://schemas.openxmlformats.org/officeDocument/2006/relationships/slide" Target="slides/slide71.xml"/><Relationship Id="rId71" Type="http://schemas.openxmlformats.org/officeDocument/2006/relationships/slide" Target="slides/slide64.xml"/><Relationship Id="rId70" Type="http://schemas.openxmlformats.org/officeDocument/2006/relationships/slide" Target="slides/slide63.xml"/><Relationship Id="rId62" Type="http://schemas.openxmlformats.org/officeDocument/2006/relationships/slide" Target="slides/slide55.xml"/><Relationship Id="rId61" Type="http://schemas.openxmlformats.org/officeDocument/2006/relationships/slide" Target="slides/slide54.xml"/><Relationship Id="rId64" Type="http://schemas.openxmlformats.org/officeDocument/2006/relationships/slide" Target="slides/slide57.xml"/><Relationship Id="rId63" Type="http://schemas.openxmlformats.org/officeDocument/2006/relationships/slide" Target="slides/slide56.xml"/><Relationship Id="rId66" Type="http://schemas.openxmlformats.org/officeDocument/2006/relationships/slide" Target="slides/slide59.xml"/><Relationship Id="rId65" Type="http://schemas.openxmlformats.org/officeDocument/2006/relationships/slide" Target="slides/slide58.xml"/><Relationship Id="rId68" Type="http://schemas.openxmlformats.org/officeDocument/2006/relationships/slide" Target="slides/slide61.xml"/><Relationship Id="rId67" Type="http://schemas.openxmlformats.org/officeDocument/2006/relationships/slide" Target="slides/slide60.xml"/><Relationship Id="rId60" Type="http://schemas.openxmlformats.org/officeDocument/2006/relationships/slide" Target="slides/slide53.xml"/><Relationship Id="rId69" Type="http://schemas.openxmlformats.org/officeDocument/2006/relationships/slide" Target="slides/slide62.xml"/><Relationship Id="rId51" Type="http://schemas.openxmlformats.org/officeDocument/2006/relationships/slide" Target="slides/slide44.xml"/><Relationship Id="rId50" Type="http://schemas.openxmlformats.org/officeDocument/2006/relationships/slide" Target="slides/slide43.xml"/><Relationship Id="rId53" Type="http://schemas.openxmlformats.org/officeDocument/2006/relationships/slide" Target="slides/slide46.xml"/><Relationship Id="rId52" Type="http://schemas.openxmlformats.org/officeDocument/2006/relationships/slide" Target="slides/slide45.xml"/><Relationship Id="rId55" Type="http://schemas.openxmlformats.org/officeDocument/2006/relationships/slide" Target="slides/slide48.xml"/><Relationship Id="rId54" Type="http://schemas.openxmlformats.org/officeDocument/2006/relationships/slide" Target="slides/slide47.xml"/><Relationship Id="rId57" Type="http://schemas.openxmlformats.org/officeDocument/2006/relationships/slide" Target="slides/slide50.xml"/><Relationship Id="rId56" Type="http://schemas.openxmlformats.org/officeDocument/2006/relationships/slide" Target="slides/slide49.xml"/><Relationship Id="rId59" Type="http://schemas.openxmlformats.org/officeDocument/2006/relationships/slide" Target="slides/slide52.xml"/><Relationship Id="rId58" Type="http://schemas.openxmlformats.org/officeDocument/2006/relationships/slide" Target="slides/slide5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32d3a34824a_0_85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32d3a34824a_0_85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3390aadadc6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3390aadadc6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1" name="Shape 1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2" name="Google Shape;1412;g33c8d3f814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3" name="Google Shape;1413;g33c8d3f814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9" name="Shape 1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0" name="Google Shape;1420;g32d3a34824a_0_85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1" name="Google Shape;1421;g32d3a34824a_0_85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4" name="Shape 1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5" name="Google Shape;1425;g3393e8ff59e_1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6" name="Google Shape;1426;g3393e8ff59e_1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1" name="Shape 1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2" name="Google Shape;1432;g2d9461283c7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3" name="Google Shape;1433;g2d9461283c7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3" name="Shape 1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4" name="Google Shape;1444;g338411be5fd_0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5" name="Google Shape;1445;g338411be5fd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9" name="Shape 1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0" name="Google Shape;1450;g338411be5fd_0_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1" name="Google Shape;1451;g338411be5fd_0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5" name="Shape 1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6" name="Google Shape;1456;g338411be5fd_0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7" name="Google Shape;1457;g338411be5fd_0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2" name="Shape 1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3" name="Google Shape;1463;g2d9461283c7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4" name="Google Shape;1464;g2d9461283c7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33708969729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33708969729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33708969729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33708969729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33708969729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33708969729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338411be5fd_0_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338411be5fd_0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338411be5fd_0_2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338411be5fd_0_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338411be5fd_0_2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338411be5fd_0_2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338411be5fd_0_2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338411be5fd_0_2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2d951c3b35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2d951c3b35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3390aadadc6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3390aadadc6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af7ca8ae28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2af7ca8ae28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3390aadadc6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3390aadadc6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3390aadadc6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3390aadadc6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340afb8b6f4_26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Google Shape;514;g340afb8b6f4_26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340ec7ff125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340ec7ff125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34140a0045d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34140a0045d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340afb8b6f4_26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Google Shape;547;g340afb8b6f4_26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340ec7ff125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340ec7ff125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340afb8b6f4_26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6" name="Google Shape;566;g340afb8b6f4_26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340afb8b6f4_26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Google Shape;577;g340afb8b6f4_26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33aca1d8e05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g33aca1d8e05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32fd528971c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32fd528971c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33aca1d8e05_2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" name="Google Shape;602;g33aca1d8e05_2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3390aadadc6_0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" name="Google Shape;619;g3390aadadc6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g340afb8b6f4_26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3" name="Google Shape;633;g340afb8b6f4_26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33708969729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5" name="Google Shape;645;g33708969729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33708969729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" name="Google Shape;650;g33708969729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2af7ca8ae28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2af7ca8ae28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g2af7ca8ae28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1" name="Google Shape;681;g2af7ca8ae28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g2af7ca8ae28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3" name="Google Shape;693;g2af7ca8ae28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2af7ca8ae28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6" name="Google Shape;706;g2af7ca8ae28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g2af7ca8ae28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0" name="Google Shape;720;g2af7ca8ae28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33708969729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33708969729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g2af7ca8ae28_0_10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5" name="Google Shape;735;g2af7ca8ae28_0_10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2af7ca8ae28_0_10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" name="Google Shape;748;g2af7ca8ae28_0_10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g2af7ca8ae28_0_10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1" name="Google Shape;761;g2af7ca8ae28_0_10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g32d3a34824a_0_86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2" name="Google Shape;772;g32d3a34824a_0_86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g2af7ca8ae28_0_10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7" name="Google Shape;787;g2af7ca8ae28_0_10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g32dbbc7d56c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6" name="Google Shape;796;g32dbbc7d56c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g32dbbc7d56c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6" name="Google Shape;806;g32dbbc7d56c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3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g3390aadadc6_0_2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5" name="Google Shape;815;g3390aadadc6_0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g340ec7ff125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4" name="Google Shape;834;g340ec7ff125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6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g340ec7ff125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8" name="Google Shape;848;g340ec7ff125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2dd0b18a0e2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2dd0b18a0e2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8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g3393e8ff59e_1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0" name="Google Shape;860;g3393e8ff59e_1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8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g33a526175ed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0" name="Google Shape;870;g33a526175ed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9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g3393e8ff59e_1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1" name="Google Shape;881;g3393e8ff59e_1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9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g32f60291fca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1" name="Google Shape;891;g32f60291fca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7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g32f60291fca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9" name="Google Shape;909;g32f60291fca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g32f60291fca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3" name="Google Shape;923;g32f60291fca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3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Google Shape;934;g32f60291fca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5" name="Google Shape;935;g32f60291fca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3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g338411be5fd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5" name="Google Shape;945;g338411be5fd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4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Google Shape;955;g338411be5fd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6" name="Google Shape;956;g338411be5fd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5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g339a44bc634_18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7" name="Google Shape;967;g339a44bc634_18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2d9461283c7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2d9461283c7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g339a44bc634_18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1" name="Google Shape;981;g339a44bc634_18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8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Google Shape;989;g338411be5fd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0" name="Google Shape;990;g338411be5fd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g340885ec8d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1" name="Google Shape;1001;g340885ec8d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g340885ec8d9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0" name="Google Shape;1010;g340885ec8d9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g340885ec8d9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9" name="Google Shape;1019;g340885ec8d9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9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Google Shape;1030;g2d9461283c7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1" name="Google Shape;1031;g2d9461283c7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8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Google Shape;1039;g2d9461283c7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0" name="Google Shape;1040;g2d9461283c7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g3350ceafef7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9" name="Google Shape;1049;g3350ceafef7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5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Google Shape;1056;g3350ceafef7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7" name="Google Shape;1057;g3350ceafef7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4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Google Shape;1065;g3350ceafef7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6" name="Google Shape;1066;g3350ceafef7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33708969729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33708969729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3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074;g3350ceafef7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5" name="Google Shape;1075;g3350ceafef7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Google Shape;1094;g3350ceafef7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5" name="Google Shape;1095;g3350ceafef7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g3350ceafef7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8" name="Google Shape;1108;g3350ceafef7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8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Google Shape;1119;g3350ceafef7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0" name="Google Shape;1120;g3350ceafef7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8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Google Shape;1129;g3350ceafef7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0" name="Google Shape;1130;g3350ceafef7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0" name="Shape 1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1" name="Google Shape;1141;g3390aadadc6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2" name="Google Shape;1142;g3390aadadc6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5" name="Shape 1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" name="Google Shape;1146;g2d9461283c7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7" name="Google Shape;1147;g2d9461283c7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4" name="Shape 1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5" name="Google Shape;1155;g3393e8ff59e_1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6" name="Google Shape;1156;g3393e8ff59e_1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g339a44bc634_18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5" name="Google Shape;1165;g339a44bc634_18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g339a44bc634_18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7" name="Google Shape;1187;g339a44bc634_18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338f95c7205_3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338f95c7205_3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8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" name="Google Shape;1199;g2d9461283c7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0" name="Google Shape;1200;g2d9461283c7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9" name="Shape 1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0" name="Google Shape;1210;g2d9461283c7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1" name="Google Shape;1211;g2d9461283c7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1" name="Shape 1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" name="Google Shape;1222;g2d9461283c7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3" name="Google Shape;1223;g2d9461283c7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g338411be5fd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6" name="Google Shape;1236;g338411be5fd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6" name="Shape 1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7" name="Google Shape;1247;g338411be5fd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8" name="Google Shape;1248;g338411be5fd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8" name="Shape 1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" name="Google Shape;1259;g338411be5fd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0" name="Google Shape;1260;g338411be5fd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2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3" name="Google Shape;1273;g338411be5fd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4" name="Google Shape;1274;g338411be5fd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g338411be5fd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2" name="Google Shape;1282;g338411be5fd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7" name="Shape 1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8" name="Google Shape;1298;g338411be5fd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9" name="Google Shape;1299;g338411be5fd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9" name="Shape 1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" name="Google Shape;1310;g32fd528971c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1" name="Google Shape;1311;g32fd528971c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3390aadadc6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3390aadadc6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g3390aadadc6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1" name="Google Shape;1321;g3390aadadc6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0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" name="Google Shape;1331;g3390aadadc6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2" name="Google Shape;1332;g3390aadadc6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8" name="Shape 1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9" name="Google Shape;1339;g3393e8ff59e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0" name="Google Shape;1340;g3393e8ff59e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g3390aadadc6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5" name="Google Shape;1345;g3390aadadc6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7" name="Shape 1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8" name="Google Shape;1358;g3390aadadc6_0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9" name="Google Shape;1359;g3390aadadc6_0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1" name="Shape 1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" name="Google Shape;1372;g3390aadadc6_0_2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3" name="Google Shape;1373;g3390aadadc6_0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0" name="Shape 1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1" name="Google Shape;1381;g3390aadadc6_0_2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2" name="Google Shape;1382;g3390aadadc6_0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9" name="Shape 1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0" name="Google Shape;1390;g3390aadadc6_0_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1" name="Google Shape;1391;g3390aadadc6_0_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7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8" name="Google Shape;1398;g3393e8ff59e_1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9" name="Google Shape;1399;g3393e8ff59e_1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4" name="Shape 1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5" name="Google Shape;1405;g33c8d3f8140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6" name="Google Shape;1406;g33c8d3f8140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s://www.freepik.com/home" TargetMode="External"/><Relationship Id="rId5" Type="http://schemas.openxmlformats.org/officeDocument/2006/relationships/hyperlink" Target="https://stories.freepik.com/" TargetMode="Externa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4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4"/>
          <p:cNvSpPr txBox="1"/>
          <p:nvPr>
            <p:ph idx="1" type="subTitle"/>
          </p:nvPr>
        </p:nvSpPr>
        <p:spPr>
          <a:xfrm>
            <a:off x="600663" y="3049987"/>
            <a:ext cx="3771000" cy="41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56" name="Google Shape;56;p14"/>
          <p:cNvSpPr/>
          <p:nvPr/>
        </p:nvSpPr>
        <p:spPr>
          <a:xfrm>
            <a:off x="8430775" y="0"/>
            <a:ext cx="713100" cy="356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4"/>
          <p:cNvSpPr txBox="1"/>
          <p:nvPr>
            <p:ph type="ctrTitle"/>
          </p:nvPr>
        </p:nvSpPr>
        <p:spPr>
          <a:xfrm>
            <a:off x="570800" y="980253"/>
            <a:ext cx="3720000" cy="220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5200"/>
              <a:buFont typeface="Sarala"/>
              <a:buNone/>
              <a:defRPr sz="52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8" name="Google Shape;58;p14"/>
          <p:cNvSpPr/>
          <p:nvPr/>
        </p:nvSpPr>
        <p:spPr>
          <a:xfrm>
            <a:off x="125" y="4063975"/>
            <a:ext cx="2175600" cy="723600"/>
          </a:xfrm>
          <a:prstGeom prst="rect">
            <a:avLst/>
          </a:prstGeom>
          <a:solidFill>
            <a:srgbClr val="F6B1A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14"/>
          <p:cNvSpPr/>
          <p:nvPr/>
        </p:nvSpPr>
        <p:spPr>
          <a:xfrm>
            <a:off x="713225" y="0"/>
            <a:ext cx="4178400" cy="356400"/>
          </a:xfrm>
          <a:prstGeom prst="rect">
            <a:avLst/>
          </a:prstGeom>
          <a:solidFill>
            <a:srgbClr val="F6B1A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14"/>
          <p:cNvSpPr/>
          <p:nvPr/>
        </p:nvSpPr>
        <p:spPr>
          <a:xfrm>
            <a:off x="8430775" y="0"/>
            <a:ext cx="713100" cy="356400"/>
          </a:xfrm>
          <a:prstGeom prst="rect">
            <a:avLst/>
          </a:prstGeom>
          <a:solidFill>
            <a:srgbClr val="FF725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14"/>
          <p:cNvSpPr/>
          <p:nvPr/>
        </p:nvSpPr>
        <p:spPr>
          <a:xfrm>
            <a:off x="6853800" y="4787100"/>
            <a:ext cx="2290500" cy="356400"/>
          </a:xfrm>
          <a:prstGeom prst="rect">
            <a:avLst/>
          </a:prstGeom>
          <a:solidFill>
            <a:srgbClr val="F6B1A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/>
          <p:nvPr/>
        </p:nvSpPr>
        <p:spPr>
          <a:xfrm>
            <a:off x="4573925" y="350"/>
            <a:ext cx="45702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15"/>
          <p:cNvSpPr txBox="1"/>
          <p:nvPr>
            <p:ph type="title"/>
          </p:nvPr>
        </p:nvSpPr>
        <p:spPr>
          <a:xfrm>
            <a:off x="4836250" y="2931900"/>
            <a:ext cx="4035300" cy="66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4300">
                <a:solidFill>
                  <a:schemeClr val="lt1"/>
                </a:solidFill>
              </a:defRPr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5" name="Google Shape;65;p15"/>
          <p:cNvSpPr txBox="1"/>
          <p:nvPr>
            <p:ph hasCustomPrompt="1" idx="2" type="title"/>
          </p:nvPr>
        </p:nvSpPr>
        <p:spPr>
          <a:xfrm>
            <a:off x="5786125" y="956698"/>
            <a:ext cx="2135400" cy="197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66" name="Google Shape;66;p15"/>
          <p:cNvSpPr txBox="1"/>
          <p:nvPr>
            <p:ph idx="1" type="subTitle"/>
          </p:nvPr>
        </p:nvSpPr>
        <p:spPr>
          <a:xfrm>
            <a:off x="5277425" y="3594000"/>
            <a:ext cx="3152700" cy="59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67" name="Google Shape;67;p15"/>
          <p:cNvSpPr/>
          <p:nvPr/>
        </p:nvSpPr>
        <p:spPr>
          <a:xfrm>
            <a:off x="-10850" y="-5125"/>
            <a:ext cx="724200" cy="724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15"/>
          <p:cNvSpPr/>
          <p:nvPr/>
        </p:nvSpPr>
        <p:spPr>
          <a:xfrm>
            <a:off x="6853800" y="4776850"/>
            <a:ext cx="2300400" cy="363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5"/>
          <p:cNvSpPr/>
          <p:nvPr/>
        </p:nvSpPr>
        <p:spPr>
          <a:xfrm>
            <a:off x="-10850" y="4776850"/>
            <a:ext cx="724200" cy="363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 txBox="1"/>
          <p:nvPr>
            <p:ph idx="1" type="body"/>
          </p:nvPr>
        </p:nvSpPr>
        <p:spPr>
          <a:xfrm>
            <a:off x="611275" y="1423030"/>
            <a:ext cx="7921500" cy="31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Lato"/>
              <a:buChar char="●"/>
              <a:defRPr sz="1100"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rgbClr val="555555"/>
              </a:buClr>
              <a:buSzPts val="1400"/>
              <a:buFont typeface="Lato"/>
              <a:buChar char="○"/>
              <a:defRPr sz="1200"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rgbClr val="555555"/>
              </a:buClr>
              <a:buSzPts val="1400"/>
              <a:buFont typeface="Lato"/>
              <a:buChar char="■"/>
              <a:defRPr sz="1200"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rgbClr val="555555"/>
              </a:buClr>
              <a:buSzPts val="1400"/>
              <a:buFont typeface="Lato"/>
              <a:buChar char="●"/>
              <a:defRPr sz="1200"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rgbClr val="555555"/>
              </a:buClr>
              <a:buSzPts val="1400"/>
              <a:buFont typeface="Lato"/>
              <a:buChar char="○"/>
              <a:defRPr sz="1200"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rgbClr val="555555"/>
              </a:buClr>
              <a:buSzPts val="1400"/>
              <a:buFont typeface="Lato"/>
              <a:buChar char="■"/>
              <a:defRPr sz="1200"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rgbClr val="555555"/>
              </a:buClr>
              <a:buSzPts val="1400"/>
              <a:buFont typeface="Lato"/>
              <a:buChar char="●"/>
              <a:defRPr sz="1200"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rgbClr val="555555"/>
              </a:buClr>
              <a:buSzPts val="1400"/>
              <a:buFont typeface="Lato"/>
              <a:buChar char="○"/>
              <a:defRPr sz="1200"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rgbClr val="555555"/>
              </a:buClr>
              <a:buSzPts val="1400"/>
              <a:buFont typeface="Lato"/>
              <a:buChar char="■"/>
              <a:defRPr sz="1200"/>
            </a:lvl9pPr>
          </a:lstStyle>
          <a:p/>
        </p:txBody>
      </p:sp>
      <p:sp>
        <p:nvSpPr>
          <p:cNvPr id="72" name="Google Shape;72;p16"/>
          <p:cNvSpPr/>
          <p:nvPr/>
        </p:nvSpPr>
        <p:spPr>
          <a:xfrm>
            <a:off x="0" y="0"/>
            <a:ext cx="713100" cy="72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16"/>
          <p:cNvSpPr/>
          <p:nvPr/>
        </p:nvSpPr>
        <p:spPr>
          <a:xfrm>
            <a:off x="0" y="4807300"/>
            <a:ext cx="9144000" cy="353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16"/>
          <p:cNvSpPr txBox="1"/>
          <p:nvPr>
            <p:ph type="title"/>
          </p:nvPr>
        </p:nvSpPr>
        <p:spPr>
          <a:xfrm>
            <a:off x="596975" y="6552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75" name="Google Shape;75;p16"/>
          <p:cNvSpPr/>
          <p:nvPr/>
        </p:nvSpPr>
        <p:spPr>
          <a:xfrm>
            <a:off x="8430900" y="719350"/>
            <a:ext cx="713100" cy="72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7"/>
          <p:cNvSpPr txBox="1"/>
          <p:nvPr>
            <p:ph idx="1" type="body"/>
          </p:nvPr>
        </p:nvSpPr>
        <p:spPr>
          <a:xfrm>
            <a:off x="606475" y="2293394"/>
            <a:ext cx="3365400" cy="23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400"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8" name="Google Shape;78;p17"/>
          <p:cNvSpPr txBox="1"/>
          <p:nvPr>
            <p:ph idx="2" type="body"/>
          </p:nvPr>
        </p:nvSpPr>
        <p:spPr>
          <a:xfrm>
            <a:off x="5172150" y="2007458"/>
            <a:ext cx="3365400" cy="253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400"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9" name="Google Shape;79;p17"/>
          <p:cNvSpPr txBox="1"/>
          <p:nvPr>
            <p:ph type="title"/>
          </p:nvPr>
        </p:nvSpPr>
        <p:spPr>
          <a:xfrm>
            <a:off x="596975" y="6552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80" name="Google Shape;80;p17"/>
          <p:cNvSpPr/>
          <p:nvPr/>
        </p:nvSpPr>
        <p:spPr>
          <a:xfrm>
            <a:off x="0" y="0"/>
            <a:ext cx="713100" cy="356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7"/>
          <p:cNvSpPr/>
          <p:nvPr/>
        </p:nvSpPr>
        <p:spPr>
          <a:xfrm>
            <a:off x="8430750" y="4419900"/>
            <a:ext cx="713100" cy="723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8"/>
          <p:cNvSpPr txBox="1"/>
          <p:nvPr>
            <p:ph type="title"/>
          </p:nvPr>
        </p:nvSpPr>
        <p:spPr>
          <a:xfrm>
            <a:off x="596975" y="6552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84" name="Google Shape;84;p18"/>
          <p:cNvSpPr/>
          <p:nvPr/>
        </p:nvSpPr>
        <p:spPr>
          <a:xfrm>
            <a:off x="5575" y="4771375"/>
            <a:ext cx="9144000" cy="367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8"/>
          <p:cNvSpPr/>
          <p:nvPr/>
        </p:nvSpPr>
        <p:spPr>
          <a:xfrm>
            <a:off x="5575" y="-5125"/>
            <a:ext cx="707700" cy="367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8"/>
          <p:cNvSpPr/>
          <p:nvPr/>
        </p:nvSpPr>
        <p:spPr>
          <a:xfrm>
            <a:off x="8435650" y="-5125"/>
            <a:ext cx="707700" cy="724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chemeClr val="lt1"/>
        </a:solid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9"/>
          <p:cNvSpPr/>
          <p:nvPr/>
        </p:nvSpPr>
        <p:spPr>
          <a:xfrm>
            <a:off x="6853800" y="0"/>
            <a:ext cx="2290200" cy="723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9"/>
          <p:cNvSpPr txBox="1"/>
          <p:nvPr>
            <p:ph type="title"/>
          </p:nvPr>
        </p:nvSpPr>
        <p:spPr>
          <a:xfrm>
            <a:off x="609947" y="564207"/>
            <a:ext cx="2460000" cy="112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0" name="Google Shape;90;p19"/>
          <p:cNvSpPr txBox="1"/>
          <p:nvPr>
            <p:ph idx="1" type="subTitle"/>
          </p:nvPr>
        </p:nvSpPr>
        <p:spPr>
          <a:xfrm>
            <a:off x="609958" y="1659000"/>
            <a:ext cx="2290200" cy="18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19"/>
          <p:cNvSpPr/>
          <p:nvPr/>
        </p:nvSpPr>
        <p:spPr>
          <a:xfrm>
            <a:off x="713225" y="4776850"/>
            <a:ext cx="6140700" cy="366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9"/>
          <p:cNvSpPr/>
          <p:nvPr/>
        </p:nvSpPr>
        <p:spPr>
          <a:xfrm>
            <a:off x="0" y="4050475"/>
            <a:ext cx="713100" cy="366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1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0"/>
          <p:cNvSpPr txBox="1"/>
          <p:nvPr>
            <p:ph type="title"/>
          </p:nvPr>
        </p:nvSpPr>
        <p:spPr>
          <a:xfrm>
            <a:off x="5354250" y="533873"/>
            <a:ext cx="2999100" cy="221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95" name="Google Shape;95;p20"/>
          <p:cNvSpPr/>
          <p:nvPr/>
        </p:nvSpPr>
        <p:spPr>
          <a:xfrm>
            <a:off x="0" y="0"/>
            <a:ext cx="713100" cy="72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20"/>
          <p:cNvSpPr/>
          <p:nvPr/>
        </p:nvSpPr>
        <p:spPr>
          <a:xfrm>
            <a:off x="6853800" y="3696300"/>
            <a:ext cx="2290200" cy="72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1"/>
          <p:cNvSpPr txBox="1"/>
          <p:nvPr>
            <p:ph idx="1" type="body"/>
          </p:nvPr>
        </p:nvSpPr>
        <p:spPr>
          <a:xfrm>
            <a:off x="490000" y="1977597"/>
            <a:ext cx="2686500" cy="186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" name="Google Shape;99;p21"/>
          <p:cNvSpPr txBox="1"/>
          <p:nvPr>
            <p:ph type="title"/>
          </p:nvPr>
        </p:nvSpPr>
        <p:spPr>
          <a:xfrm>
            <a:off x="599000" y="553250"/>
            <a:ext cx="2733300" cy="112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0" name="Google Shape;100;p21"/>
          <p:cNvSpPr/>
          <p:nvPr/>
        </p:nvSpPr>
        <p:spPr>
          <a:xfrm>
            <a:off x="11050" y="4424050"/>
            <a:ext cx="2279400" cy="719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21"/>
          <p:cNvSpPr/>
          <p:nvPr/>
        </p:nvSpPr>
        <p:spPr>
          <a:xfrm>
            <a:off x="8430775" y="4419900"/>
            <a:ext cx="713100" cy="719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2"/>
          <p:cNvSpPr txBox="1"/>
          <p:nvPr>
            <p:ph type="title"/>
          </p:nvPr>
        </p:nvSpPr>
        <p:spPr>
          <a:xfrm>
            <a:off x="596975" y="6552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104" name="Google Shape;104;p22"/>
          <p:cNvSpPr/>
          <p:nvPr/>
        </p:nvSpPr>
        <p:spPr>
          <a:xfrm>
            <a:off x="2290350" y="2212200"/>
            <a:ext cx="4563600" cy="719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22"/>
          <p:cNvSpPr/>
          <p:nvPr/>
        </p:nvSpPr>
        <p:spPr>
          <a:xfrm>
            <a:off x="-8425" y="2212200"/>
            <a:ext cx="721500" cy="719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22"/>
          <p:cNvSpPr/>
          <p:nvPr/>
        </p:nvSpPr>
        <p:spPr>
          <a:xfrm>
            <a:off x="8428075" y="2212200"/>
            <a:ext cx="721500" cy="719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3"/>
          <p:cNvSpPr txBox="1"/>
          <p:nvPr>
            <p:ph hasCustomPrompt="1" type="title"/>
          </p:nvPr>
        </p:nvSpPr>
        <p:spPr>
          <a:xfrm>
            <a:off x="1946840" y="1774892"/>
            <a:ext cx="6619800" cy="144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7200"/>
              <a:buNone/>
              <a:defRPr sz="85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09" name="Google Shape;109;p23"/>
          <p:cNvSpPr txBox="1"/>
          <p:nvPr>
            <p:ph idx="1" type="body"/>
          </p:nvPr>
        </p:nvSpPr>
        <p:spPr>
          <a:xfrm>
            <a:off x="1900825" y="3105792"/>
            <a:ext cx="6619800" cy="3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42900" lvl="1" marL="914400" algn="ctr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 algn="ctr">
              <a:spcBef>
                <a:spcPts val="160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algn="ctr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 algn="ctr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ctr">
              <a:spcBef>
                <a:spcPts val="160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ctr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ctr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ctr">
              <a:spcBef>
                <a:spcPts val="1600"/>
              </a:spcBef>
              <a:spcAft>
                <a:spcPts val="160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110" name="Google Shape;110;p23"/>
          <p:cNvSpPr/>
          <p:nvPr/>
        </p:nvSpPr>
        <p:spPr>
          <a:xfrm>
            <a:off x="4572000" y="-10600"/>
            <a:ext cx="4572000" cy="729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23"/>
          <p:cNvSpPr/>
          <p:nvPr/>
        </p:nvSpPr>
        <p:spPr>
          <a:xfrm>
            <a:off x="4572000" y="4415325"/>
            <a:ext cx="4572000" cy="729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23"/>
          <p:cNvSpPr/>
          <p:nvPr/>
        </p:nvSpPr>
        <p:spPr>
          <a:xfrm>
            <a:off x="6853800" y="4807300"/>
            <a:ext cx="2290200" cy="353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SECTION_TITLE_AND_DESCRIPTION_1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5"/>
          <p:cNvSpPr/>
          <p:nvPr/>
        </p:nvSpPr>
        <p:spPr>
          <a:xfrm>
            <a:off x="0" y="1756525"/>
            <a:ext cx="9144000" cy="3370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25"/>
          <p:cNvSpPr txBox="1"/>
          <p:nvPr>
            <p:ph type="title"/>
          </p:nvPr>
        </p:nvSpPr>
        <p:spPr>
          <a:xfrm>
            <a:off x="661250" y="2573524"/>
            <a:ext cx="24006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7" name="Google Shape;117;p25"/>
          <p:cNvSpPr txBox="1"/>
          <p:nvPr>
            <p:ph idx="1" type="subTitle"/>
          </p:nvPr>
        </p:nvSpPr>
        <p:spPr>
          <a:xfrm>
            <a:off x="661250" y="2897968"/>
            <a:ext cx="2400600" cy="3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8" name="Google Shape;118;p25"/>
          <p:cNvSpPr txBox="1"/>
          <p:nvPr>
            <p:ph hasCustomPrompt="1" idx="2" type="title"/>
          </p:nvPr>
        </p:nvSpPr>
        <p:spPr>
          <a:xfrm>
            <a:off x="970850" y="2239374"/>
            <a:ext cx="1781400" cy="37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19" name="Google Shape;119;p25"/>
          <p:cNvSpPr txBox="1"/>
          <p:nvPr>
            <p:ph idx="3" type="title"/>
          </p:nvPr>
        </p:nvSpPr>
        <p:spPr>
          <a:xfrm>
            <a:off x="3371700" y="2573524"/>
            <a:ext cx="24006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20" name="Google Shape;120;p25"/>
          <p:cNvSpPr txBox="1"/>
          <p:nvPr>
            <p:ph idx="4" type="subTitle"/>
          </p:nvPr>
        </p:nvSpPr>
        <p:spPr>
          <a:xfrm>
            <a:off x="3371700" y="2897968"/>
            <a:ext cx="2400600" cy="3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21" name="Google Shape;121;p25"/>
          <p:cNvSpPr txBox="1"/>
          <p:nvPr>
            <p:ph hasCustomPrompt="1" idx="5" type="title"/>
          </p:nvPr>
        </p:nvSpPr>
        <p:spPr>
          <a:xfrm>
            <a:off x="3681300" y="2239374"/>
            <a:ext cx="1781400" cy="37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2" name="Google Shape;122;p25"/>
          <p:cNvSpPr txBox="1"/>
          <p:nvPr>
            <p:ph idx="6" type="title"/>
          </p:nvPr>
        </p:nvSpPr>
        <p:spPr>
          <a:xfrm>
            <a:off x="6082150" y="2573524"/>
            <a:ext cx="24006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23" name="Google Shape;123;p25"/>
          <p:cNvSpPr txBox="1"/>
          <p:nvPr>
            <p:ph idx="7" type="subTitle"/>
          </p:nvPr>
        </p:nvSpPr>
        <p:spPr>
          <a:xfrm>
            <a:off x="6082150" y="2897968"/>
            <a:ext cx="2400600" cy="3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24" name="Google Shape;124;p25"/>
          <p:cNvSpPr txBox="1"/>
          <p:nvPr>
            <p:ph hasCustomPrompt="1" idx="8" type="title"/>
          </p:nvPr>
        </p:nvSpPr>
        <p:spPr>
          <a:xfrm>
            <a:off x="6391750" y="2239374"/>
            <a:ext cx="1781400" cy="37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5" name="Google Shape;125;p25"/>
          <p:cNvSpPr txBox="1"/>
          <p:nvPr>
            <p:ph idx="9" type="title"/>
          </p:nvPr>
        </p:nvSpPr>
        <p:spPr>
          <a:xfrm>
            <a:off x="661250" y="3836962"/>
            <a:ext cx="24006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26" name="Google Shape;126;p25"/>
          <p:cNvSpPr txBox="1"/>
          <p:nvPr>
            <p:ph idx="13" type="subTitle"/>
          </p:nvPr>
        </p:nvSpPr>
        <p:spPr>
          <a:xfrm>
            <a:off x="661250" y="4161414"/>
            <a:ext cx="2400600" cy="3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27" name="Google Shape;127;p25"/>
          <p:cNvSpPr txBox="1"/>
          <p:nvPr>
            <p:ph hasCustomPrompt="1" idx="14" type="title"/>
          </p:nvPr>
        </p:nvSpPr>
        <p:spPr>
          <a:xfrm>
            <a:off x="970850" y="3502812"/>
            <a:ext cx="1781400" cy="37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8" name="Google Shape;128;p25"/>
          <p:cNvSpPr txBox="1"/>
          <p:nvPr>
            <p:ph idx="15" type="title"/>
          </p:nvPr>
        </p:nvSpPr>
        <p:spPr>
          <a:xfrm>
            <a:off x="3371700" y="3836962"/>
            <a:ext cx="24006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29" name="Google Shape;129;p25"/>
          <p:cNvSpPr txBox="1"/>
          <p:nvPr>
            <p:ph idx="16" type="subTitle"/>
          </p:nvPr>
        </p:nvSpPr>
        <p:spPr>
          <a:xfrm>
            <a:off x="3371700" y="4161414"/>
            <a:ext cx="2400600" cy="3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30" name="Google Shape;130;p25"/>
          <p:cNvSpPr txBox="1"/>
          <p:nvPr>
            <p:ph hasCustomPrompt="1" idx="17" type="title"/>
          </p:nvPr>
        </p:nvSpPr>
        <p:spPr>
          <a:xfrm>
            <a:off x="3681300" y="3502812"/>
            <a:ext cx="1781400" cy="37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1" name="Google Shape;131;p25"/>
          <p:cNvSpPr txBox="1"/>
          <p:nvPr>
            <p:ph idx="18" type="title"/>
          </p:nvPr>
        </p:nvSpPr>
        <p:spPr>
          <a:xfrm>
            <a:off x="6082150" y="3836962"/>
            <a:ext cx="24006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2" name="Google Shape;132;p25"/>
          <p:cNvSpPr txBox="1"/>
          <p:nvPr>
            <p:ph idx="19" type="subTitle"/>
          </p:nvPr>
        </p:nvSpPr>
        <p:spPr>
          <a:xfrm>
            <a:off x="6082150" y="4161414"/>
            <a:ext cx="2400600" cy="3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33" name="Google Shape;133;p25"/>
          <p:cNvSpPr txBox="1"/>
          <p:nvPr>
            <p:ph hasCustomPrompt="1" idx="20" type="title"/>
          </p:nvPr>
        </p:nvSpPr>
        <p:spPr>
          <a:xfrm>
            <a:off x="6391750" y="3502812"/>
            <a:ext cx="1781400" cy="37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4" name="Google Shape;134;p25"/>
          <p:cNvSpPr txBox="1"/>
          <p:nvPr>
            <p:ph idx="21" type="title"/>
          </p:nvPr>
        </p:nvSpPr>
        <p:spPr>
          <a:xfrm>
            <a:off x="596975" y="6552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135" name="Google Shape;135;p25"/>
          <p:cNvSpPr/>
          <p:nvPr/>
        </p:nvSpPr>
        <p:spPr>
          <a:xfrm>
            <a:off x="8784650" y="0"/>
            <a:ext cx="359100" cy="356400"/>
          </a:xfrm>
          <a:prstGeom prst="rect">
            <a:avLst/>
          </a:prstGeom>
          <a:solidFill>
            <a:srgbClr val="F6B1A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25"/>
          <p:cNvSpPr/>
          <p:nvPr/>
        </p:nvSpPr>
        <p:spPr>
          <a:xfrm>
            <a:off x="0" y="1603600"/>
            <a:ext cx="713100" cy="356400"/>
          </a:xfrm>
          <a:prstGeom prst="rect">
            <a:avLst/>
          </a:prstGeom>
          <a:solidFill>
            <a:srgbClr val="F6B1A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">
  <p:cSld name="SECTION_TITLE_AND_DESCRIPTION_1_1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6"/>
          <p:cNvSpPr txBox="1"/>
          <p:nvPr>
            <p:ph type="title"/>
          </p:nvPr>
        </p:nvSpPr>
        <p:spPr>
          <a:xfrm>
            <a:off x="813650" y="2961130"/>
            <a:ext cx="24006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39" name="Google Shape;139;p26"/>
          <p:cNvSpPr txBox="1"/>
          <p:nvPr>
            <p:ph idx="1" type="subTitle"/>
          </p:nvPr>
        </p:nvSpPr>
        <p:spPr>
          <a:xfrm>
            <a:off x="813650" y="3280291"/>
            <a:ext cx="2400600" cy="56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40" name="Google Shape;140;p26"/>
          <p:cNvSpPr txBox="1"/>
          <p:nvPr>
            <p:ph idx="2" type="title"/>
          </p:nvPr>
        </p:nvSpPr>
        <p:spPr>
          <a:xfrm>
            <a:off x="3371700" y="2961130"/>
            <a:ext cx="24006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41" name="Google Shape;141;p26"/>
          <p:cNvSpPr txBox="1"/>
          <p:nvPr>
            <p:ph idx="3" type="subTitle"/>
          </p:nvPr>
        </p:nvSpPr>
        <p:spPr>
          <a:xfrm>
            <a:off x="3371700" y="3280291"/>
            <a:ext cx="2400600" cy="56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42" name="Google Shape;142;p26"/>
          <p:cNvSpPr txBox="1"/>
          <p:nvPr>
            <p:ph idx="4" type="title"/>
          </p:nvPr>
        </p:nvSpPr>
        <p:spPr>
          <a:xfrm>
            <a:off x="5929750" y="2961130"/>
            <a:ext cx="24006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43" name="Google Shape;143;p26"/>
          <p:cNvSpPr txBox="1"/>
          <p:nvPr>
            <p:ph idx="5" type="subTitle"/>
          </p:nvPr>
        </p:nvSpPr>
        <p:spPr>
          <a:xfrm>
            <a:off x="5929750" y="3280291"/>
            <a:ext cx="2400600" cy="56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44" name="Google Shape;144;p26"/>
          <p:cNvSpPr/>
          <p:nvPr/>
        </p:nvSpPr>
        <p:spPr>
          <a:xfrm>
            <a:off x="0" y="4419900"/>
            <a:ext cx="9144000" cy="723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26"/>
          <p:cNvSpPr txBox="1"/>
          <p:nvPr>
            <p:ph idx="6" type="title"/>
          </p:nvPr>
        </p:nvSpPr>
        <p:spPr>
          <a:xfrm>
            <a:off x="596975" y="6552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146" name="Google Shape;146;p26"/>
          <p:cNvSpPr/>
          <p:nvPr/>
        </p:nvSpPr>
        <p:spPr>
          <a:xfrm>
            <a:off x="8430775" y="0"/>
            <a:ext cx="713100" cy="356400"/>
          </a:xfrm>
          <a:prstGeom prst="rect">
            <a:avLst/>
          </a:prstGeom>
          <a:solidFill>
            <a:srgbClr val="FF725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SECTION_TITLE_AND_DESCRIPTION_1_1_1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7"/>
          <p:cNvSpPr/>
          <p:nvPr/>
        </p:nvSpPr>
        <p:spPr>
          <a:xfrm>
            <a:off x="712175" y="3051975"/>
            <a:ext cx="7730400" cy="358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27"/>
          <p:cNvSpPr/>
          <p:nvPr/>
        </p:nvSpPr>
        <p:spPr>
          <a:xfrm>
            <a:off x="5300" y="0"/>
            <a:ext cx="9144000" cy="719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27"/>
          <p:cNvSpPr/>
          <p:nvPr/>
        </p:nvSpPr>
        <p:spPr>
          <a:xfrm>
            <a:off x="5300" y="4416875"/>
            <a:ext cx="9144000" cy="767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27"/>
          <p:cNvSpPr txBox="1"/>
          <p:nvPr>
            <p:ph type="title"/>
          </p:nvPr>
        </p:nvSpPr>
        <p:spPr>
          <a:xfrm>
            <a:off x="3277050" y="3007434"/>
            <a:ext cx="2589900" cy="4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52" name="Google Shape;152;p27"/>
          <p:cNvSpPr txBox="1"/>
          <p:nvPr>
            <p:ph idx="1" type="subTitle"/>
          </p:nvPr>
        </p:nvSpPr>
        <p:spPr>
          <a:xfrm>
            <a:off x="1551975" y="1688475"/>
            <a:ext cx="6040200" cy="144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53" name="Google Shape;153;p27"/>
          <p:cNvSpPr/>
          <p:nvPr/>
        </p:nvSpPr>
        <p:spPr>
          <a:xfrm>
            <a:off x="7592175" y="4775700"/>
            <a:ext cx="1557000" cy="36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27"/>
          <p:cNvSpPr/>
          <p:nvPr/>
        </p:nvSpPr>
        <p:spPr>
          <a:xfrm>
            <a:off x="5300" y="541150"/>
            <a:ext cx="706800" cy="356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of text 1">
  <p:cSld name="TITLE_ONLY_1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8"/>
          <p:cNvSpPr/>
          <p:nvPr/>
        </p:nvSpPr>
        <p:spPr>
          <a:xfrm>
            <a:off x="4470525" y="3701400"/>
            <a:ext cx="4673400" cy="940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28"/>
          <p:cNvSpPr/>
          <p:nvPr/>
        </p:nvSpPr>
        <p:spPr>
          <a:xfrm>
            <a:off x="5111875" y="0"/>
            <a:ext cx="4032000" cy="425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28"/>
          <p:cNvSpPr txBox="1"/>
          <p:nvPr>
            <p:ph type="title"/>
          </p:nvPr>
        </p:nvSpPr>
        <p:spPr>
          <a:xfrm>
            <a:off x="5462775" y="1331400"/>
            <a:ext cx="2320800" cy="126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159" name="Google Shape;159;p28"/>
          <p:cNvSpPr txBox="1"/>
          <p:nvPr>
            <p:ph idx="1" type="subTitle"/>
          </p:nvPr>
        </p:nvSpPr>
        <p:spPr>
          <a:xfrm>
            <a:off x="5449675" y="2549700"/>
            <a:ext cx="2346900" cy="126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0" name="Google Shape;160;p28"/>
          <p:cNvSpPr/>
          <p:nvPr/>
        </p:nvSpPr>
        <p:spPr>
          <a:xfrm>
            <a:off x="0" y="0"/>
            <a:ext cx="713100" cy="716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28"/>
          <p:cNvSpPr/>
          <p:nvPr/>
        </p:nvSpPr>
        <p:spPr>
          <a:xfrm>
            <a:off x="0" y="4786500"/>
            <a:ext cx="1491900" cy="357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of text 2">
  <p:cSld name="TITLE_ONLY_1_1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9"/>
          <p:cNvSpPr/>
          <p:nvPr/>
        </p:nvSpPr>
        <p:spPr>
          <a:xfrm flipH="1">
            <a:off x="0" y="3701400"/>
            <a:ext cx="4518600" cy="940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29"/>
          <p:cNvSpPr/>
          <p:nvPr/>
        </p:nvSpPr>
        <p:spPr>
          <a:xfrm flipH="1">
            <a:off x="50" y="0"/>
            <a:ext cx="4032000" cy="425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29"/>
          <p:cNvSpPr/>
          <p:nvPr/>
        </p:nvSpPr>
        <p:spPr>
          <a:xfrm flipH="1">
            <a:off x="8430825" y="0"/>
            <a:ext cx="713100" cy="716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29"/>
          <p:cNvSpPr/>
          <p:nvPr/>
        </p:nvSpPr>
        <p:spPr>
          <a:xfrm flipH="1">
            <a:off x="7652025" y="4786500"/>
            <a:ext cx="1491900" cy="357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29"/>
          <p:cNvSpPr txBox="1"/>
          <p:nvPr>
            <p:ph type="title"/>
          </p:nvPr>
        </p:nvSpPr>
        <p:spPr>
          <a:xfrm>
            <a:off x="1312150" y="1331500"/>
            <a:ext cx="2417400" cy="126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168" name="Google Shape;168;p29"/>
          <p:cNvSpPr txBox="1"/>
          <p:nvPr>
            <p:ph idx="1" type="subTitle"/>
          </p:nvPr>
        </p:nvSpPr>
        <p:spPr>
          <a:xfrm>
            <a:off x="1332300" y="2549613"/>
            <a:ext cx="2376900" cy="126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SECTION_TITLE_AND_DESCRIPTION_1_1_2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0"/>
          <p:cNvSpPr/>
          <p:nvPr/>
        </p:nvSpPr>
        <p:spPr>
          <a:xfrm>
            <a:off x="712550" y="2307375"/>
            <a:ext cx="3141300" cy="2836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30"/>
          <p:cNvSpPr/>
          <p:nvPr/>
        </p:nvSpPr>
        <p:spPr>
          <a:xfrm>
            <a:off x="5289448" y="2307375"/>
            <a:ext cx="3141300" cy="2836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30"/>
          <p:cNvSpPr txBox="1"/>
          <p:nvPr>
            <p:ph type="title"/>
          </p:nvPr>
        </p:nvSpPr>
        <p:spPr>
          <a:xfrm>
            <a:off x="1082306" y="2838793"/>
            <a:ext cx="24006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3" name="Google Shape;173;p30"/>
          <p:cNvSpPr txBox="1"/>
          <p:nvPr>
            <p:ph idx="1" type="subTitle"/>
          </p:nvPr>
        </p:nvSpPr>
        <p:spPr>
          <a:xfrm>
            <a:off x="1082306" y="3333294"/>
            <a:ext cx="2400600" cy="98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74" name="Google Shape;174;p30"/>
          <p:cNvSpPr txBox="1"/>
          <p:nvPr>
            <p:ph idx="2" type="title"/>
          </p:nvPr>
        </p:nvSpPr>
        <p:spPr>
          <a:xfrm>
            <a:off x="5653500" y="2838793"/>
            <a:ext cx="24006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5" name="Google Shape;175;p30"/>
          <p:cNvSpPr txBox="1"/>
          <p:nvPr>
            <p:ph idx="3" type="subTitle"/>
          </p:nvPr>
        </p:nvSpPr>
        <p:spPr>
          <a:xfrm>
            <a:off x="5653500" y="3333294"/>
            <a:ext cx="2400600" cy="98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76" name="Google Shape;176;p30"/>
          <p:cNvSpPr txBox="1"/>
          <p:nvPr>
            <p:ph idx="4" type="title"/>
          </p:nvPr>
        </p:nvSpPr>
        <p:spPr>
          <a:xfrm>
            <a:off x="596975" y="6552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177" name="Google Shape;177;p30"/>
          <p:cNvSpPr/>
          <p:nvPr/>
        </p:nvSpPr>
        <p:spPr>
          <a:xfrm>
            <a:off x="0" y="4772325"/>
            <a:ext cx="9144000" cy="36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30"/>
          <p:cNvSpPr/>
          <p:nvPr/>
        </p:nvSpPr>
        <p:spPr>
          <a:xfrm flipH="1">
            <a:off x="8433163" y="0"/>
            <a:ext cx="707700" cy="367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30"/>
          <p:cNvSpPr/>
          <p:nvPr/>
        </p:nvSpPr>
        <p:spPr>
          <a:xfrm flipH="1">
            <a:off x="3088" y="0"/>
            <a:ext cx="707700" cy="724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">
  <p:cSld name="SECTION_TITLE_AND_DESCRIPTION_1_1_3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1"/>
          <p:cNvSpPr txBox="1"/>
          <p:nvPr>
            <p:ph type="title"/>
          </p:nvPr>
        </p:nvSpPr>
        <p:spPr>
          <a:xfrm>
            <a:off x="923550" y="2104063"/>
            <a:ext cx="21909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82" name="Google Shape;182;p31"/>
          <p:cNvSpPr txBox="1"/>
          <p:nvPr>
            <p:ph idx="1" type="subTitle"/>
          </p:nvPr>
        </p:nvSpPr>
        <p:spPr>
          <a:xfrm>
            <a:off x="923550" y="2475136"/>
            <a:ext cx="2190900" cy="5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83" name="Google Shape;183;p31"/>
          <p:cNvSpPr txBox="1"/>
          <p:nvPr>
            <p:ph idx="2" type="title"/>
          </p:nvPr>
        </p:nvSpPr>
        <p:spPr>
          <a:xfrm>
            <a:off x="923550" y="3506341"/>
            <a:ext cx="21909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84" name="Google Shape;184;p31"/>
          <p:cNvSpPr txBox="1"/>
          <p:nvPr>
            <p:ph idx="3" type="subTitle"/>
          </p:nvPr>
        </p:nvSpPr>
        <p:spPr>
          <a:xfrm>
            <a:off x="923550" y="3877413"/>
            <a:ext cx="2190900" cy="5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85" name="Google Shape;185;p31"/>
          <p:cNvSpPr txBox="1"/>
          <p:nvPr>
            <p:ph idx="4" type="title"/>
          </p:nvPr>
        </p:nvSpPr>
        <p:spPr>
          <a:xfrm>
            <a:off x="6029625" y="2104063"/>
            <a:ext cx="21909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86" name="Google Shape;186;p31"/>
          <p:cNvSpPr txBox="1"/>
          <p:nvPr>
            <p:ph idx="5" type="subTitle"/>
          </p:nvPr>
        </p:nvSpPr>
        <p:spPr>
          <a:xfrm>
            <a:off x="6029625" y="2475137"/>
            <a:ext cx="2190900" cy="5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87" name="Google Shape;187;p31"/>
          <p:cNvSpPr txBox="1"/>
          <p:nvPr>
            <p:ph idx="6" type="title"/>
          </p:nvPr>
        </p:nvSpPr>
        <p:spPr>
          <a:xfrm>
            <a:off x="6029625" y="3506343"/>
            <a:ext cx="21909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88" name="Google Shape;188;p31"/>
          <p:cNvSpPr txBox="1"/>
          <p:nvPr>
            <p:ph idx="7" type="subTitle"/>
          </p:nvPr>
        </p:nvSpPr>
        <p:spPr>
          <a:xfrm>
            <a:off x="6029625" y="3877414"/>
            <a:ext cx="2190900" cy="5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89" name="Google Shape;189;p31"/>
          <p:cNvSpPr txBox="1"/>
          <p:nvPr>
            <p:ph idx="8" type="title"/>
          </p:nvPr>
        </p:nvSpPr>
        <p:spPr>
          <a:xfrm>
            <a:off x="596975" y="6552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190" name="Google Shape;190;p31"/>
          <p:cNvSpPr/>
          <p:nvPr/>
        </p:nvSpPr>
        <p:spPr>
          <a:xfrm>
            <a:off x="5575" y="-5125"/>
            <a:ext cx="707700" cy="145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31"/>
          <p:cNvSpPr/>
          <p:nvPr/>
        </p:nvSpPr>
        <p:spPr>
          <a:xfrm>
            <a:off x="8435675" y="719350"/>
            <a:ext cx="707700" cy="145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31"/>
          <p:cNvSpPr/>
          <p:nvPr/>
        </p:nvSpPr>
        <p:spPr>
          <a:xfrm>
            <a:off x="5575" y="4783500"/>
            <a:ext cx="707700" cy="36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ly Title 1">
  <p:cSld name="SECTION_TITLE_AND_DESCRIPTION_1_1_4"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2"/>
          <p:cNvSpPr/>
          <p:nvPr/>
        </p:nvSpPr>
        <p:spPr>
          <a:xfrm>
            <a:off x="0" y="4776850"/>
            <a:ext cx="9144000" cy="362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32"/>
          <p:cNvSpPr txBox="1"/>
          <p:nvPr>
            <p:ph type="title"/>
          </p:nvPr>
        </p:nvSpPr>
        <p:spPr>
          <a:xfrm>
            <a:off x="596975" y="6552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ly Title 2">
  <p:cSld name="SECTION_TITLE_AND_DESCRIPTION_1_1_4_2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3"/>
          <p:cNvSpPr/>
          <p:nvPr/>
        </p:nvSpPr>
        <p:spPr>
          <a:xfrm>
            <a:off x="0" y="719350"/>
            <a:ext cx="713100" cy="441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33"/>
          <p:cNvSpPr/>
          <p:nvPr/>
        </p:nvSpPr>
        <p:spPr>
          <a:xfrm>
            <a:off x="8430775" y="2571750"/>
            <a:ext cx="713100" cy="256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33"/>
          <p:cNvSpPr/>
          <p:nvPr/>
        </p:nvSpPr>
        <p:spPr>
          <a:xfrm>
            <a:off x="8430775" y="-1600"/>
            <a:ext cx="713100" cy="720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33"/>
          <p:cNvSpPr txBox="1"/>
          <p:nvPr>
            <p:ph type="title"/>
          </p:nvPr>
        </p:nvSpPr>
        <p:spPr>
          <a:xfrm>
            <a:off x="596975" y="6552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">
  <p:cSld name="SECTION_TITLE_AND_DESCRIPTION_1_2"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4"/>
          <p:cNvSpPr/>
          <p:nvPr/>
        </p:nvSpPr>
        <p:spPr>
          <a:xfrm>
            <a:off x="5300" y="2162570"/>
            <a:ext cx="9133500" cy="447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34"/>
          <p:cNvSpPr/>
          <p:nvPr/>
        </p:nvSpPr>
        <p:spPr>
          <a:xfrm>
            <a:off x="5300" y="3502195"/>
            <a:ext cx="9133500" cy="447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34"/>
          <p:cNvSpPr/>
          <p:nvPr/>
        </p:nvSpPr>
        <p:spPr>
          <a:xfrm>
            <a:off x="5300" y="0"/>
            <a:ext cx="9133500" cy="1754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34"/>
          <p:cNvSpPr txBox="1"/>
          <p:nvPr>
            <p:ph type="title"/>
          </p:nvPr>
        </p:nvSpPr>
        <p:spPr>
          <a:xfrm>
            <a:off x="986300" y="2162570"/>
            <a:ext cx="20553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06" name="Google Shape;206;p34"/>
          <p:cNvSpPr txBox="1"/>
          <p:nvPr>
            <p:ph idx="1" type="subTitle"/>
          </p:nvPr>
        </p:nvSpPr>
        <p:spPr>
          <a:xfrm>
            <a:off x="813650" y="2609843"/>
            <a:ext cx="2400600" cy="6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07" name="Google Shape;207;p34"/>
          <p:cNvSpPr txBox="1"/>
          <p:nvPr>
            <p:ph idx="2" type="title"/>
          </p:nvPr>
        </p:nvSpPr>
        <p:spPr>
          <a:xfrm>
            <a:off x="3544350" y="2162570"/>
            <a:ext cx="20553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08" name="Google Shape;208;p34"/>
          <p:cNvSpPr txBox="1"/>
          <p:nvPr>
            <p:ph idx="3" type="subTitle"/>
          </p:nvPr>
        </p:nvSpPr>
        <p:spPr>
          <a:xfrm>
            <a:off x="3371700" y="2609843"/>
            <a:ext cx="2400600" cy="6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09" name="Google Shape;209;p34"/>
          <p:cNvSpPr txBox="1"/>
          <p:nvPr>
            <p:ph idx="4" type="title"/>
          </p:nvPr>
        </p:nvSpPr>
        <p:spPr>
          <a:xfrm>
            <a:off x="6102400" y="2162570"/>
            <a:ext cx="20553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10" name="Google Shape;210;p34"/>
          <p:cNvSpPr txBox="1"/>
          <p:nvPr>
            <p:ph idx="5" type="subTitle"/>
          </p:nvPr>
        </p:nvSpPr>
        <p:spPr>
          <a:xfrm>
            <a:off x="5929750" y="2609843"/>
            <a:ext cx="2400600" cy="6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11" name="Google Shape;211;p34"/>
          <p:cNvSpPr txBox="1"/>
          <p:nvPr>
            <p:ph idx="6" type="title"/>
          </p:nvPr>
        </p:nvSpPr>
        <p:spPr>
          <a:xfrm>
            <a:off x="986300" y="3502195"/>
            <a:ext cx="20553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12" name="Google Shape;212;p34"/>
          <p:cNvSpPr txBox="1"/>
          <p:nvPr>
            <p:ph idx="7" type="subTitle"/>
          </p:nvPr>
        </p:nvSpPr>
        <p:spPr>
          <a:xfrm>
            <a:off x="813650" y="3949481"/>
            <a:ext cx="2400600" cy="6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13" name="Google Shape;213;p34"/>
          <p:cNvSpPr txBox="1"/>
          <p:nvPr>
            <p:ph idx="8" type="title"/>
          </p:nvPr>
        </p:nvSpPr>
        <p:spPr>
          <a:xfrm>
            <a:off x="3544350" y="3502195"/>
            <a:ext cx="20553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14" name="Google Shape;214;p34"/>
          <p:cNvSpPr txBox="1"/>
          <p:nvPr>
            <p:ph idx="9" type="subTitle"/>
          </p:nvPr>
        </p:nvSpPr>
        <p:spPr>
          <a:xfrm>
            <a:off x="3371700" y="3949481"/>
            <a:ext cx="2400600" cy="6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15" name="Google Shape;215;p34"/>
          <p:cNvSpPr txBox="1"/>
          <p:nvPr>
            <p:ph idx="13" type="title"/>
          </p:nvPr>
        </p:nvSpPr>
        <p:spPr>
          <a:xfrm>
            <a:off x="6102400" y="3502195"/>
            <a:ext cx="20553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16" name="Google Shape;216;p34"/>
          <p:cNvSpPr txBox="1"/>
          <p:nvPr>
            <p:ph idx="14" type="subTitle"/>
          </p:nvPr>
        </p:nvSpPr>
        <p:spPr>
          <a:xfrm>
            <a:off x="5929750" y="3949481"/>
            <a:ext cx="2400600" cy="6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17" name="Google Shape;217;p34"/>
          <p:cNvSpPr txBox="1"/>
          <p:nvPr>
            <p:ph idx="15" type="title"/>
          </p:nvPr>
        </p:nvSpPr>
        <p:spPr>
          <a:xfrm>
            <a:off x="596975" y="6552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18" name="Google Shape;218;p34"/>
          <p:cNvSpPr/>
          <p:nvPr/>
        </p:nvSpPr>
        <p:spPr>
          <a:xfrm>
            <a:off x="7926175" y="0"/>
            <a:ext cx="1217700" cy="362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34"/>
          <p:cNvSpPr/>
          <p:nvPr/>
        </p:nvSpPr>
        <p:spPr>
          <a:xfrm>
            <a:off x="0" y="1028700"/>
            <a:ext cx="713100" cy="362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TITLE_1"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5"/>
          <p:cNvSpPr/>
          <p:nvPr/>
        </p:nvSpPr>
        <p:spPr>
          <a:xfrm>
            <a:off x="0" y="0"/>
            <a:ext cx="38874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35"/>
          <p:cNvSpPr txBox="1"/>
          <p:nvPr>
            <p:ph type="ctrTitle"/>
          </p:nvPr>
        </p:nvSpPr>
        <p:spPr>
          <a:xfrm>
            <a:off x="592425" y="594400"/>
            <a:ext cx="2691300" cy="139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Font typeface="Work Sans ExtraBold"/>
              <a:buNone/>
              <a:defRPr sz="50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23" name="Google Shape;223;p35"/>
          <p:cNvSpPr txBox="1"/>
          <p:nvPr>
            <p:ph idx="1" type="subTitle"/>
          </p:nvPr>
        </p:nvSpPr>
        <p:spPr>
          <a:xfrm>
            <a:off x="592423" y="1908225"/>
            <a:ext cx="2691300" cy="102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24" name="Google Shape;224;p35"/>
          <p:cNvSpPr txBox="1"/>
          <p:nvPr/>
        </p:nvSpPr>
        <p:spPr>
          <a:xfrm>
            <a:off x="602175" y="3532850"/>
            <a:ext cx="2691300" cy="66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CREDITS: This presentation template was created by </a:t>
            </a:r>
            <a:r>
              <a:rPr b="1" lang="en" sz="900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including icons by </a:t>
            </a:r>
            <a:r>
              <a:rPr b="1" lang="en" sz="900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infographics &amp; images by </a:t>
            </a:r>
            <a:r>
              <a:rPr b="1" lang="en" sz="900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and illustrations by </a:t>
            </a:r>
            <a:r>
              <a:rPr b="1" lang="en" sz="900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Stories</a:t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85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 </a:t>
            </a:r>
            <a:endParaRPr sz="85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225" name="Google Shape;225;p35"/>
          <p:cNvGrpSpPr/>
          <p:nvPr/>
        </p:nvGrpSpPr>
        <p:grpSpPr>
          <a:xfrm>
            <a:off x="0" y="0"/>
            <a:ext cx="9143975" cy="5143500"/>
            <a:chOff x="0" y="0"/>
            <a:chExt cx="9143975" cy="5143500"/>
          </a:xfrm>
        </p:grpSpPr>
        <p:sp>
          <p:nvSpPr>
            <p:cNvPr id="226" name="Google Shape;226;p35"/>
            <p:cNvSpPr/>
            <p:nvPr/>
          </p:nvSpPr>
          <p:spPr>
            <a:xfrm>
              <a:off x="3538075" y="0"/>
              <a:ext cx="3315900" cy="719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35"/>
            <p:cNvSpPr/>
            <p:nvPr/>
          </p:nvSpPr>
          <p:spPr>
            <a:xfrm>
              <a:off x="8430775" y="0"/>
              <a:ext cx="713100" cy="356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35"/>
            <p:cNvSpPr/>
            <p:nvPr/>
          </p:nvSpPr>
          <p:spPr>
            <a:xfrm>
              <a:off x="0" y="4787100"/>
              <a:ext cx="713100" cy="356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35"/>
            <p:cNvSpPr/>
            <p:nvPr/>
          </p:nvSpPr>
          <p:spPr>
            <a:xfrm>
              <a:off x="7791875" y="4787100"/>
              <a:ext cx="1352100" cy="356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35"/>
            <p:cNvSpPr/>
            <p:nvPr/>
          </p:nvSpPr>
          <p:spPr>
            <a:xfrm>
              <a:off x="3887725" y="1075800"/>
              <a:ext cx="2293200" cy="356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22.xml"/><Relationship Id="rId22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23" Type="http://schemas.openxmlformats.org/officeDocument/2006/relationships/theme" Target="../theme/theme1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5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30.xml"/><Relationship Id="rId6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29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arala"/>
              <a:buNone/>
              <a:defRPr b="1" sz="3500">
                <a:solidFill>
                  <a:schemeClr val="dk1"/>
                </a:solidFill>
                <a:latin typeface="Sarala"/>
                <a:ea typeface="Sarala"/>
                <a:cs typeface="Sarala"/>
                <a:sym typeface="Saral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arala"/>
              <a:buNone/>
              <a:defRPr sz="2800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arala"/>
              <a:buNone/>
              <a:defRPr sz="2800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arala"/>
              <a:buNone/>
              <a:defRPr sz="2800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arala"/>
              <a:buNone/>
              <a:defRPr sz="2800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arala"/>
              <a:buNone/>
              <a:defRPr sz="2800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arala"/>
              <a:buNone/>
              <a:defRPr sz="2800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arala"/>
              <a:buNone/>
              <a:defRPr sz="2800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arala"/>
              <a:buNone/>
              <a:defRPr sz="2800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1.png"/><Relationship Id="rId4" Type="http://schemas.openxmlformats.org/officeDocument/2006/relationships/image" Target="../media/image1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9.png"/><Relationship Id="rId4" Type="http://schemas.openxmlformats.org/officeDocument/2006/relationships/image" Target="../media/image20.png"/><Relationship Id="rId5" Type="http://schemas.openxmlformats.org/officeDocument/2006/relationships/hyperlink" Target="https://en.cppreference.com/w/cpp/language/string_literal" TargetMode="External"/><Relationship Id="rId6" Type="http://schemas.openxmlformats.org/officeDocument/2006/relationships/hyperlink" Target="https://en.cppreference.com/w/cpp/language/string_literal" TargetMode="External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0.xml"/><Relationship Id="rId3" Type="http://schemas.openxmlformats.org/officeDocument/2006/relationships/hyperlink" Target="https://gcc.gnu.org/onlinedocs/gcc/Designated-Inits.html" TargetMode="External"/><Relationship Id="rId4" Type="http://schemas.openxmlformats.org/officeDocument/2006/relationships/image" Target="../media/image159.png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01.xml"/></Relationships>
</file>

<file path=ppt/slides/_rels/slide102.xml.rels><?xml version="1.0" encoding="UTF-8" standalone="yes"?><Relationships xmlns="http://schemas.openxmlformats.org/package/2006/relationships"><Relationship Id="rId20" Type="http://schemas.openxmlformats.org/officeDocument/2006/relationships/hyperlink" Target="https://exple.tive.org/blarg/2013/10/22/citation-needed/" TargetMode="External"/><Relationship Id="rId11" Type="http://schemas.openxmlformats.org/officeDocument/2006/relationships/hyperlink" Target="https://zestedesavoir.com/tutoriels/755/le-langage-c-1/" TargetMode="External"/><Relationship Id="rId10" Type="http://schemas.openxmlformats.org/officeDocument/2006/relationships/hyperlink" Target="https://open-std.org/JTC1/SC22/WG14/www/docs/n3467.pdf" TargetMode="External"/><Relationship Id="rId13" Type="http://schemas.openxmlformats.org/officeDocument/2006/relationships/hyperlink" Target="https://github.com/3b1b/manim/tree/master" TargetMode="External"/><Relationship Id="rId12" Type="http://schemas.openxmlformats.org/officeDocument/2006/relationships/hyperlink" Target="https://pastebin.com/XEsU72aE" TargetMode="External"/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02.xml"/><Relationship Id="rId3" Type="http://schemas.openxmlformats.org/officeDocument/2006/relationships/hyperlink" Target="https://retrofun.pl/wp-content/uploads/sites/2/2023/12/1978-ritchie-the-c-programming-language.pdf" TargetMode="External"/><Relationship Id="rId4" Type="http://schemas.openxmlformats.org/officeDocument/2006/relationships/hyperlink" Target="https://web.archive.org/web/20200909074736if_/https://www.pdf-archive.com/2014/10/02/ansi-iso-9899-1990-1/ansi-iso-9899-1990-1.pdf" TargetMode="External"/><Relationship Id="rId9" Type="http://schemas.openxmlformats.org/officeDocument/2006/relationships/hyperlink" Target="https://files.lhmouse.com/standards/ISO%20C%20N2176.pdf" TargetMode="External"/><Relationship Id="rId15" Type="http://schemas.openxmlformats.org/officeDocument/2006/relationships/hyperlink" Target="https://www.stroustrup.com/sibling_rivalry.pdf" TargetMode="External"/><Relationship Id="rId14" Type="http://schemas.openxmlformats.org/officeDocument/2006/relationships/hyperlink" Target="https://www.c-language.org/" TargetMode="External"/><Relationship Id="rId17" Type="http://schemas.openxmlformats.org/officeDocument/2006/relationships/hyperlink" Target="https://godbolt.org/" TargetMode="External"/><Relationship Id="rId16" Type="http://schemas.openxmlformats.org/officeDocument/2006/relationships/hyperlink" Target="https://en.cppreference.com/w/c/language/history" TargetMode="External"/><Relationship Id="rId5" Type="http://schemas.openxmlformats.org/officeDocument/2006/relationships/hyperlink" Target="https://cdn.standards.iteh.ai/samples/23909/3713b553291741f7aa531e8de6b28bfe/ISO-IEC-9899-1990-Amd-1-1995.pdf" TargetMode="External"/><Relationship Id="rId19" Type="http://schemas.openxmlformats.org/officeDocument/2006/relationships/hyperlink" Target="https://web.archive.org/web/20150611114355/https://www.bell-labs.com/usr/dmr/www/chist.html" TargetMode="External"/><Relationship Id="rId6" Type="http://schemas.openxmlformats.org/officeDocument/2006/relationships/hyperlink" Target="https://www.dii.uchile.cl/~daespino/files/Iso_C_1999_definition.pdf" TargetMode="External"/><Relationship Id="rId18" Type="http://schemas.openxmlformats.org/officeDocument/2006/relationships/hyperlink" Target="https://arstechnica.com/features/2020/12/a-damn-stupid-thing-to-do-the-origins-of-c/" TargetMode="External"/><Relationship Id="rId7" Type="http://schemas.openxmlformats.org/officeDocument/2006/relationships/hyperlink" Target="http://port70.net/~nsz/c/c99/C99RationaleV5.10.pdf" TargetMode="External"/><Relationship Id="rId8" Type="http://schemas.openxmlformats.org/officeDocument/2006/relationships/hyperlink" Target="https://www.open-std.org/jtc1/sc22/wg14/www/docs/n1548.pdf" TargetMode="External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03.xml"/><Relationship Id="rId3" Type="http://schemas.openxmlformats.org/officeDocument/2006/relationships/image" Target="../media/image161.png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04.xml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05.xml"/><Relationship Id="rId3" Type="http://schemas.openxmlformats.org/officeDocument/2006/relationships/hyperlink" Target="https://stackoverflow.com/questions/3575350/sequence-points-in-c" TargetMode="External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06.xml"/><Relationship Id="rId3" Type="http://schemas.openxmlformats.org/officeDocument/2006/relationships/hyperlink" Target="https://blog.llvm.org/2011/05/what-every-c-programmer-should-know.html" TargetMode="External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07.xml"/><Relationship Id="rId3" Type="http://schemas.openxmlformats.org/officeDocument/2006/relationships/image" Target="../media/image158.png"/><Relationship Id="rId4" Type="http://schemas.openxmlformats.org/officeDocument/2006/relationships/hyperlink" Target="https://www.reddit.com/r/C_Programming/comments/1j83urv/ill_be_giving_a_talk_about_c_and_c_standards_am_i/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Relationship Id="rId4" Type="http://schemas.openxmlformats.org/officeDocument/2006/relationships/image" Target="../media/image2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8.png"/><Relationship Id="rId4" Type="http://schemas.openxmlformats.org/officeDocument/2006/relationships/hyperlink" Target="https://godbolt.org/z/4ax6TMPE8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4.png"/><Relationship Id="rId4" Type="http://schemas.openxmlformats.org/officeDocument/2006/relationships/hyperlink" Target="https://godbolt.org/z/jcErq3T3W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godbolt.org/z/vc5oYa36Y" TargetMode="External"/><Relationship Id="rId4" Type="http://schemas.openxmlformats.org/officeDocument/2006/relationships/image" Target="../media/image3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png"/><Relationship Id="rId4" Type="http://schemas.openxmlformats.org/officeDocument/2006/relationships/hyperlink" Target="https://spin0r.wordpress.com/2014/11/21/kr-c/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3.png"/><Relationship Id="rId4" Type="http://schemas.openxmlformats.org/officeDocument/2006/relationships/hyperlink" Target="https://stackoverflow.com/questions/745870/realistic-usage-of-the-c99-restrict-keyword" TargetMode="External"/><Relationship Id="rId5" Type="http://schemas.openxmlformats.org/officeDocument/2006/relationships/hyperlink" Target="https://en.wikipedia.org/wiki/Restrict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7.png"/><Relationship Id="rId4" Type="http://schemas.openxmlformats.org/officeDocument/2006/relationships/hyperlink" Target="https://en.cppreference.com/w/c/language/object#Alignment" TargetMode="External"/><Relationship Id="rId5" Type="http://schemas.openxmlformats.org/officeDocument/2006/relationships/hyperlink" Target="https://github.com/Chi-Iroh/Lets-Talk-About-C-Quirks/blob/3fb97ddfca890191a0e362db0525b003bc4ad378/fr/doc/alignement_en_m%C3%A9moire.md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5.png"/><Relationship Id="rId4" Type="http://schemas.openxmlformats.org/officeDocument/2006/relationships/hyperlink" Target="https://en.cppreference.com/w/c/language/bit_field" TargetMode="Externa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4.png"/><Relationship Id="rId4" Type="http://schemas.openxmlformats.org/officeDocument/2006/relationships/hyperlink" Target="https://stackoverflow.com/a/15685301/14972078" TargetMode="External"/><Relationship Id="rId5" Type="http://schemas.openxmlformats.org/officeDocument/2006/relationships/hyperlink" Target="https://stackoverflow.com/a/25672839/14972078" TargetMode="External"/><Relationship Id="rId6" Type="http://schemas.openxmlformats.org/officeDocument/2006/relationships/hyperlink" Target="https://stackoverflow.com/a/25672839/14972078" TargetMode="Externa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8.png"/><Relationship Id="rId4" Type="http://schemas.openxmlformats.org/officeDocument/2006/relationships/hyperlink" Target="https://github.com/SFML/CSFML/blob/master/include/CSFML/Window/Event.h" TargetMode="Externa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godbolt.org/z/7qKxeYWYP" TargetMode="External"/><Relationship Id="rId4" Type="http://schemas.openxmlformats.org/officeDocument/2006/relationships/hyperlink" Target="https://github.com/AnthonyCalandra/modern-c-features" TargetMode="External"/><Relationship Id="rId5" Type="http://schemas.openxmlformats.org/officeDocument/2006/relationships/hyperlink" Target="https://www.ibm.com/docs/en/ssw_ibm_i_75/pdf/sc097852.pdf" TargetMode="External"/><Relationship Id="rId6" Type="http://schemas.openxmlformats.org/officeDocument/2006/relationships/hyperlink" Target="https://www.ibm.com/docs/en/ssw_ibm_i_75/pdf/sc097852.pdf" TargetMode="External"/><Relationship Id="rId7" Type="http://schemas.openxmlformats.org/officeDocument/2006/relationships/hyperlink" Target="https://www.ibm.com/docs/en/ssw_ibm_i_75/pdf/sc097852.pdf" TargetMode="External"/><Relationship Id="rId8" Type="http://schemas.openxmlformats.org/officeDocument/2006/relationships/hyperlink" Target="https://www.ibm.com/docs/en/ssw_ibm_i_75/pdf/sc097852.pdf" TargetMode="Externa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1.xml"/><Relationship Id="rId3" Type="http://schemas.openxmlformats.org/officeDocument/2006/relationships/hyperlink" Target="https://stackoverflow.com/questions/9804371/syntax-and-sample-usage-of-generic-in-c11" TargetMode="External"/><Relationship Id="rId4" Type="http://schemas.openxmlformats.org/officeDocument/2006/relationships/image" Target="../media/image41.png"/><Relationship Id="rId5" Type="http://schemas.openxmlformats.org/officeDocument/2006/relationships/image" Target="../media/image40.png"/><Relationship Id="rId6" Type="http://schemas.openxmlformats.org/officeDocument/2006/relationships/hyperlink" Target="https://github.com/simonbyrne/apple-libm/blob/master/Source/ARM/sqrt.c" TargetMode="External"/><Relationship Id="rId7" Type="http://schemas.openxmlformats.org/officeDocument/2006/relationships/hyperlink" Target="https://en.cppreference.com/w/c/header/tgmath" TargetMode="Externa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2.xml"/><Relationship Id="rId3" Type="http://schemas.openxmlformats.org/officeDocument/2006/relationships/hyperlink" Target="https://en.cppreference.com/w/c/23" TargetMode="External"/><Relationship Id="rId4" Type="http://schemas.openxmlformats.org/officeDocument/2006/relationships/image" Target="../media/image35.png"/><Relationship Id="rId5" Type="http://schemas.openxmlformats.org/officeDocument/2006/relationships/hyperlink" Target="https://en.cppreference.com/w/c/preprocessor/embed" TargetMode="External"/><Relationship Id="rId6" Type="http://schemas.openxmlformats.org/officeDocument/2006/relationships/image" Target="../media/image29.png"/><Relationship Id="rId7" Type="http://schemas.openxmlformats.org/officeDocument/2006/relationships/image" Target="../media/image34.png"/><Relationship Id="rId8" Type="http://schemas.openxmlformats.org/officeDocument/2006/relationships/hyperlink" Target="https://en.cppreference.com/w/c/language/constexpr" TargetMode="Externa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2.png"/><Relationship Id="rId4" Type="http://schemas.openxmlformats.org/officeDocument/2006/relationships/image" Target="../media/image48.png"/><Relationship Id="rId5" Type="http://schemas.openxmlformats.org/officeDocument/2006/relationships/image" Target="../media/image43.png"/><Relationship Id="rId6" Type="http://schemas.openxmlformats.org/officeDocument/2006/relationships/image" Target="../media/image46.png"/><Relationship Id="rId7" Type="http://schemas.openxmlformats.org/officeDocument/2006/relationships/image" Target="../media/image57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0.png"/><Relationship Id="rId4" Type="http://schemas.openxmlformats.org/officeDocument/2006/relationships/image" Target="../media/image64.png"/><Relationship Id="rId5" Type="http://schemas.openxmlformats.org/officeDocument/2006/relationships/image" Target="../media/image60.png"/><Relationship Id="rId6" Type="http://schemas.openxmlformats.org/officeDocument/2006/relationships/image" Target="../media/image66.png"/><Relationship Id="rId7" Type="http://schemas.openxmlformats.org/officeDocument/2006/relationships/hyperlink" Target="https://www.open-std.org/jtc1/sc22/wg21/docs/papers/2014/n4210.pdf" TargetMode="External"/><Relationship Id="rId8" Type="http://schemas.openxmlformats.org/officeDocument/2006/relationships/hyperlink" Target="https://www.open-std.org/jtc1/sc22/wg14/www/docs/n2940.pdf" TargetMode="Externa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6.xml"/><Relationship Id="rId3" Type="http://schemas.openxmlformats.org/officeDocument/2006/relationships/hyperlink" Target="https://www.open-std.org/jtc1/sc22/wg21/docs/papers/2014/n4210.pdf" TargetMode="External"/><Relationship Id="rId4" Type="http://schemas.openxmlformats.org/officeDocument/2006/relationships/hyperlink" Target="https://www.open-std.org/jtc1/sc22/wg14/www/docs/n2940.pdf" TargetMode="External"/><Relationship Id="rId5" Type="http://schemas.openxmlformats.org/officeDocument/2006/relationships/image" Target="../media/image60.png"/><Relationship Id="rId6" Type="http://schemas.openxmlformats.org/officeDocument/2006/relationships/image" Target="../media/image66.png"/><Relationship Id="rId7" Type="http://schemas.openxmlformats.org/officeDocument/2006/relationships/image" Target="../media/image151.png"/><Relationship Id="rId8" Type="http://schemas.openxmlformats.org/officeDocument/2006/relationships/hyperlink" Target="https://en.wikipedia.org/wiki/Model_M_keyboard#Features_by_part_number" TargetMode="Externa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52.png"/><Relationship Id="rId4" Type="http://schemas.openxmlformats.org/officeDocument/2006/relationships/image" Target="../media/image65.png"/><Relationship Id="rId5" Type="http://schemas.openxmlformats.org/officeDocument/2006/relationships/image" Target="../media/image51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55.png"/><Relationship Id="rId4" Type="http://schemas.openxmlformats.org/officeDocument/2006/relationships/image" Target="../media/image56.png"/><Relationship Id="rId5" Type="http://schemas.openxmlformats.org/officeDocument/2006/relationships/image" Target="../media/image58.png"/><Relationship Id="rId6" Type="http://schemas.openxmlformats.org/officeDocument/2006/relationships/image" Target="../media/image63.png"/><Relationship Id="rId7" Type="http://schemas.openxmlformats.org/officeDocument/2006/relationships/image" Target="../media/image53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71.png"/><Relationship Id="rId4" Type="http://schemas.openxmlformats.org/officeDocument/2006/relationships/hyperlink" Target="https://www.open-std.org/jtc1/sc22/wg14/www/docs/n2432.pdf" TargetMode="External"/><Relationship Id="rId5" Type="http://schemas.openxmlformats.org/officeDocument/2006/relationships/image" Target="../media/image59.png"/><Relationship Id="rId6" Type="http://schemas.openxmlformats.org/officeDocument/2006/relationships/image" Target="../media/image6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76.png"/><Relationship Id="rId4" Type="http://schemas.openxmlformats.org/officeDocument/2006/relationships/hyperlink" Target="https://stackoverflow.com/questions/76527163/why-is-the-auto-keyword-useful-for-compiler-writers-in-c" TargetMode="Externa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62.png"/><Relationship Id="rId4" Type="http://schemas.openxmlformats.org/officeDocument/2006/relationships/image" Target="../media/image67.png"/><Relationship Id="rId5" Type="http://schemas.openxmlformats.org/officeDocument/2006/relationships/image" Target="../media/image69.png"/><Relationship Id="rId6" Type="http://schemas.openxmlformats.org/officeDocument/2006/relationships/hyperlink" Target="https://stackoverflow.com/questions/76527163/why-is-the-auto-keyword-useful-for-compiler-writers-in-c" TargetMode="External"/><Relationship Id="rId7" Type="http://schemas.openxmlformats.org/officeDocument/2006/relationships/hyperlink" Target="https://web.archive.org/web/20150611114404/https://www.bell-labs.com/usr/dmr/www/bintro.html" TargetMode="Externa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70.png"/><Relationship Id="rId4" Type="http://schemas.openxmlformats.org/officeDocument/2006/relationships/hyperlink" Target="https://cppinsights.io/s/12fb0457" TargetMode="External"/><Relationship Id="rId5" Type="http://schemas.openxmlformats.org/officeDocument/2006/relationships/image" Target="../media/image74.png"/><Relationship Id="rId6" Type="http://schemas.openxmlformats.org/officeDocument/2006/relationships/hyperlink" Target="https://en.cppreference.com/w/cpp/language/auto" TargetMode="External"/><Relationship Id="rId7" Type="http://schemas.openxmlformats.org/officeDocument/2006/relationships/hyperlink" Target="https://stackoverflow.com/questions/12084040/what-is-the-difference-between-decltype-and-auto-as-a-placeholder-type-for-varia" TargetMode="Externa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73.png"/><Relationship Id="rId4" Type="http://schemas.openxmlformats.org/officeDocument/2006/relationships/hyperlink" Target="https://dev.to/pauljlucas/auto-in-c23-ij9" TargetMode="External"/><Relationship Id="rId5" Type="http://schemas.openxmlformats.org/officeDocument/2006/relationships/hyperlink" Target="https://stackoverflow.com/questions/64846957/is-there-any-difference-between-auto-and-auto-type" TargetMode="Externa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82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79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78.png"/><Relationship Id="rId4" Type="http://schemas.openxmlformats.org/officeDocument/2006/relationships/image" Target="../media/image72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75.png"/><Relationship Id="rId4" Type="http://schemas.openxmlformats.org/officeDocument/2006/relationships/image" Target="../media/image85.png"/><Relationship Id="rId9" Type="http://schemas.openxmlformats.org/officeDocument/2006/relationships/image" Target="../media/image77.png"/><Relationship Id="rId5" Type="http://schemas.openxmlformats.org/officeDocument/2006/relationships/image" Target="../media/image83.png"/><Relationship Id="rId6" Type="http://schemas.openxmlformats.org/officeDocument/2006/relationships/image" Target="../media/image97.png"/><Relationship Id="rId7" Type="http://schemas.openxmlformats.org/officeDocument/2006/relationships/image" Target="../media/image87.png"/><Relationship Id="rId8" Type="http://schemas.openxmlformats.org/officeDocument/2006/relationships/image" Target="../media/image81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80.png"/><Relationship Id="rId4" Type="http://schemas.openxmlformats.org/officeDocument/2006/relationships/hyperlink" Target="https://stackoverflow.com/a/13618604/14972078" TargetMode="External"/><Relationship Id="rId5" Type="http://schemas.openxmlformats.org/officeDocument/2006/relationships/image" Target="../media/image81.png"/><Relationship Id="rId6" Type="http://schemas.openxmlformats.org/officeDocument/2006/relationships/image" Target="../media/image77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91.png"/></Relationships>
</file>

<file path=ppt/slides/_rels/slide5.xml.rels><?xml version="1.0" encoding="UTF-8" standalone="yes"?><Relationships xmlns="http://schemas.openxmlformats.org/package/2006/relationships"><Relationship Id="rId10" Type="http://schemas.openxmlformats.org/officeDocument/2006/relationships/image" Target="../media/image3.png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Relationship Id="rId4" Type="http://schemas.openxmlformats.org/officeDocument/2006/relationships/image" Target="../media/image17.png"/><Relationship Id="rId9" Type="http://schemas.openxmlformats.org/officeDocument/2006/relationships/image" Target="../media/image2.png"/><Relationship Id="rId5" Type="http://schemas.openxmlformats.org/officeDocument/2006/relationships/image" Target="../media/image13.png"/><Relationship Id="rId6" Type="http://schemas.openxmlformats.org/officeDocument/2006/relationships/image" Target="../media/image21.png"/><Relationship Id="rId7" Type="http://schemas.openxmlformats.org/officeDocument/2006/relationships/image" Target="../media/image1.png"/><Relationship Id="rId8" Type="http://schemas.openxmlformats.org/officeDocument/2006/relationships/image" Target="../media/image22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88.png"/><Relationship Id="rId4" Type="http://schemas.openxmlformats.org/officeDocument/2006/relationships/hyperlink" Target="https://godbolt.org/z/sT4EKsM7n" TargetMode="Externa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1.xml"/><Relationship Id="rId3" Type="http://schemas.openxmlformats.org/officeDocument/2006/relationships/hyperlink" Target="https://godbolt.org/z/zdzsWd77T" TargetMode="External"/><Relationship Id="rId4" Type="http://schemas.openxmlformats.org/officeDocument/2006/relationships/image" Target="../media/image90.png"/><Relationship Id="rId5" Type="http://schemas.openxmlformats.org/officeDocument/2006/relationships/hyperlink" Target="https://godbolt.org/z/cfhjxse87" TargetMode="Externa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2.xml"/><Relationship Id="rId3" Type="http://schemas.openxmlformats.org/officeDocument/2006/relationships/hyperlink" Target="https://stackoverflow.com/a/132702/14972078" TargetMode="External"/><Relationship Id="rId4" Type="http://schemas.openxmlformats.org/officeDocument/2006/relationships/image" Target="../media/image84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92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93.png"/><Relationship Id="rId4" Type="http://schemas.openxmlformats.org/officeDocument/2006/relationships/image" Target="../media/image98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86.png"/><Relationship Id="rId4" Type="http://schemas.openxmlformats.org/officeDocument/2006/relationships/image" Target="../media/image94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96.png"/><Relationship Id="rId4" Type="http://schemas.openxmlformats.org/officeDocument/2006/relationships/image" Target="../media/image103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89.png"/><Relationship Id="rId4" Type="http://schemas.openxmlformats.org/officeDocument/2006/relationships/image" Target="../media/image99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101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95.png"/><Relationship Id="rId4" Type="http://schemas.openxmlformats.org/officeDocument/2006/relationships/image" Target="../media/image105.png"/><Relationship Id="rId9" Type="http://schemas.openxmlformats.org/officeDocument/2006/relationships/hyperlink" Target="https://stackoverflow.com/questions/54165262/flexible-array-member-and-pointer-member-pros-and-cons" TargetMode="External"/><Relationship Id="rId5" Type="http://schemas.openxmlformats.org/officeDocument/2006/relationships/image" Target="../media/image106.png"/><Relationship Id="rId6" Type="http://schemas.openxmlformats.org/officeDocument/2006/relationships/image" Target="../media/image119.png"/><Relationship Id="rId7" Type="http://schemas.openxmlformats.org/officeDocument/2006/relationships/hyperlink" Target="https://qsantos.fr/2022/10/25/flexible-array-members-typical-c-shenanigans/" TargetMode="External"/><Relationship Id="rId8" Type="http://schemas.openxmlformats.org/officeDocument/2006/relationships/hyperlink" Target="https://people.kernel.org/kees/bounded-flexible-arrays-in-c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image" Target="../media/image7.png"/><Relationship Id="rId5" Type="http://schemas.openxmlformats.org/officeDocument/2006/relationships/image" Target="../media/image9.png"/><Relationship Id="rId6" Type="http://schemas.openxmlformats.org/officeDocument/2006/relationships/image" Target="../media/image19.png"/><Relationship Id="rId7" Type="http://schemas.openxmlformats.org/officeDocument/2006/relationships/image" Target="../media/image5.png"/><Relationship Id="rId8" Type="http://schemas.openxmlformats.org/officeDocument/2006/relationships/image" Target="../media/image10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109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1.xml"/><Relationship Id="rId3" Type="http://schemas.openxmlformats.org/officeDocument/2006/relationships/hyperlink" Target="https://c-faq.com/null/machexamp.html" TargetMode="External"/><Relationship Id="rId4" Type="http://schemas.openxmlformats.org/officeDocument/2006/relationships/hyperlink" Target="https://c-faq.com/null/machexamp.html" TargetMode="External"/><Relationship Id="rId5" Type="http://schemas.openxmlformats.org/officeDocument/2006/relationships/hyperlink" Target="https://c-faq.com/null/machexamp.html" TargetMode="External"/><Relationship Id="rId6" Type="http://schemas.openxmlformats.org/officeDocument/2006/relationships/hyperlink" Target="https://pubs.opengroup.org/onlinepubs/9699919799/basedefs/stddef.h.html" TargetMode="Externa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104.png"/><Relationship Id="rId4" Type="http://schemas.openxmlformats.org/officeDocument/2006/relationships/image" Target="../media/image125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114.png"/><Relationship Id="rId4" Type="http://schemas.openxmlformats.org/officeDocument/2006/relationships/image" Target="../media/image100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108.png"/><Relationship Id="rId4" Type="http://schemas.openxmlformats.org/officeDocument/2006/relationships/image" Target="../media/image102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110.png"/><Relationship Id="rId4" Type="http://schemas.openxmlformats.org/officeDocument/2006/relationships/slide" Target="/ppt/slides/slide61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107.png"/><Relationship Id="rId4" Type="http://schemas.openxmlformats.org/officeDocument/2006/relationships/slide" Target="/ppt/slides/slide62.xml"/><Relationship Id="rId5" Type="http://schemas.openxmlformats.org/officeDocument/2006/relationships/slide" Target="/ppt/slides/slide54.xml"/><Relationship Id="rId6" Type="http://schemas.openxmlformats.org/officeDocument/2006/relationships/image" Target="../media/image121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113.png"/><Relationship Id="rId4" Type="http://schemas.openxmlformats.org/officeDocument/2006/relationships/image" Target="../media/image111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133.png"/><Relationship Id="rId4" Type="http://schemas.openxmlformats.org/officeDocument/2006/relationships/hyperlink" Target="https://stackoverflow.com/a/11589500/14972078" TargetMode="Externa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1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Relationship Id="rId4" Type="http://schemas.openxmlformats.org/officeDocument/2006/relationships/image" Target="../media/image6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111.png"/><Relationship Id="rId4" Type="http://schemas.openxmlformats.org/officeDocument/2006/relationships/image" Target="../media/image115.png"/><Relationship Id="rId5" Type="http://schemas.openxmlformats.org/officeDocument/2006/relationships/hyperlink" Target="https://en.wikipedia.org/wiki/Duff's_device" TargetMode="External"/><Relationship Id="rId6" Type="http://schemas.openxmlformats.org/officeDocument/2006/relationships/hyperlink" Target="https://web.archive.org/web/20250102130853mp_/https://www.chiark.greenend.org.uk/~sgtatham/coroutines.html" TargetMode="Externa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118.png"/><Relationship Id="rId4" Type="http://schemas.openxmlformats.org/officeDocument/2006/relationships/image" Target="../media/image116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120.png"/><Relationship Id="rId4" Type="http://schemas.openxmlformats.org/officeDocument/2006/relationships/hyperlink" Target="https://stackoverflow.com/questions/76449600/what-is-the-point-of-switch-while-0" TargetMode="Externa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117.png"/><Relationship Id="rId4" Type="http://schemas.openxmlformats.org/officeDocument/2006/relationships/image" Target="../media/image122.png"/><Relationship Id="rId5" Type="http://schemas.openxmlformats.org/officeDocument/2006/relationships/image" Target="../media/image123.png"/><Relationship Id="rId6" Type="http://schemas.openxmlformats.org/officeDocument/2006/relationships/image" Target="../media/image124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143.png"/><Relationship Id="rId4" Type="http://schemas.openxmlformats.org/officeDocument/2006/relationships/image" Target="../media/image138.png"/><Relationship Id="rId5" Type="http://schemas.openxmlformats.org/officeDocument/2006/relationships/image" Target="../media/image137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5.xml"/><Relationship Id="rId3" Type="http://schemas.openxmlformats.org/officeDocument/2006/relationships/hyperlink" Target="http://drive.google.com/file/d/13mQLFkwe1pziH0LQNgi1sisRToKrP9KI/view" TargetMode="External"/><Relationship Id="rId4" Type="http://schemas.openxmlformats.org/officeDocument/2006/relationships/image" Target="../media/image127.jp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134.png"/><Relationship Id="rId4" Type="http://schemas.openxmlformats.org/officeDocument/2006/relationships/image" Target="../media/image126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7.xml"/><Relationship Id="rId3" Type="http://schemas.openxmlformats.org/officeDocument/2006/relationships/hyperlink" Target="https://stackoverflow.com/a/29335559/14972078" TargetMode="External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131.png"/><Relationship Id="rId4" Type="http://schemas.openxmlformats.org/officeDocument/2006/relationships/image" Target="../media/image128.png"/><Relationship Id="rId5" Type="http://schemas.openxmlformats.org/officeDocument/2006/relationships/image" Target="../media/image129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128.png"/><Relationship Id="rId4" Type="http://schemas.openxmlformats.org/officeDocument/2006/relationships/image" Target="../media/image12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Relationship Id="rId4" Type="http://schemas.openxmlformats.org/officeDocument/2006/relationships/image" Target="../media/image20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132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132.png"/><Relationship Id="rId4" Type="http://schemas.openxmlformats.org/officeDocument/2006/relationships/image" Target="../media/image130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135.png"/><Relationship Id="rId4" Type="http://schemas.openxmlformats.org/officeDocument/2006/relationships/image" Target="../media/image140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140.png"/><Relationship Id="rId4" Type="http://schemas.openxmlformats.org/officeDocument/2006/relationships/image" Target="../media/image139.png"/><Relationship Id="rId5" Type="http://schemas.openxmlformats.org/officeDocument/2006/relationships/image" Target="../media/image135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149.png"/><Relationship Id="rId4" Type="http://schemas.openxmlformats.org/officeDocument/2006/relationships/image" Target="../media/image136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136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147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144.png"/><Relationship Id="rId4" Type="http://schemas.openxmlformats.org/officeDocument/2006/relationships/slide" Target="/ppt/slides/slide54.xml"/><Relationship Id="rId5" Type="http://schemas.openxmlformats.org/officeDocument/2006/relationships/hyperlink" Target="https://www.reddit.com/r/C_Programming/comments/1j83urv/comment/mh3dz76/?utm_source=share&amp;utm_medium=web3x&amp;utm_name=web3xcss&amp;utm_term=1&amp;utm_content=share_button" TargetMode="External"/><Relationship Id="rId6" Type="http://schemas.openxmlformats.org/officeDocument/2006/relationships/hyperlink" Target="https://godbolt.org/z/oo8vxMG7T" TargetMode="External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141.png"/><Relationship Id="rId4" Type="http://schemas.openxmlformats.org/officeDocument/2006/relationships/hyperlink" Target="https://godbolt.org/z/r3K7nrbdE" TargetMode="External"/><Relationship Id="rId5" Type="http://schemas.openxmlformats.org/officeDocument/2006/relationships/hyperlink" Target="https://godbolt.org/z/M4P45ejn5" TargetMode="External"/><Relationship Id="rId6" Type="http://schemas.openxmlformats.org/officeDocument/2006/relationships/hyperlink" Target="https://stackoverflow.com/questions/55696680/in-which-versions-of-the-c-standard-are-variable-length-arrays-not-part-of-the-l" TargetMode="External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145.png"/><Relationship Id="rId4" Type="http://schemas.openxmlformats.org/officeDocument/2006/relationships/hyperlink" Target="https://stackoverflow.com/questions/17371645/why-use-an-asterisk-instead-of-an-integer-for-a-vla-array-parameter-of-a-f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Relationship Id="rId4" Type="http://schemas.openxmlformats.org/officeDocument/2006/relationships/image" Target="../media/image20.pn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150.png"/><Relationship Id="rId4" Type="http://schemas.openxmlformats.org/officeDocument/2006/relationships/image" Target="../media/image142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155.png"/><Relationship Id="rId4" Type="http://schemas.openxmlformats.org/officeDocument/2006/relationships/slide" Target="/ppt/slides/slide54.xml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2.xml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160.png"/><Relationship Id="rId4" Type="http://schemas.openxmlformats.org/officeDocument/2006/relationships/hyperlink" Target="https://retrocomputing.stackexchange.com/questions/28357/has-the-entry-keyword-ever-been-implemented-in-c" TargetMode="External"/><Relationship Id="rId5" Type="http://schemas.openxmlformats.org/officeDocument/2006/relationships/hyperlink" Target="https://stackoverflow.com/questions/254395/whatever-happened-to-the-entry-keyword" TargetMode="External"/><Relationship Id="rId6" Type="http://schemas.openxmlformats.org/officeDocument/2006/relationships/image" Target="../media/image152.png"/><Relationship Id="rId7" Type="http://schemas.openxmlformats.org/officeDocument/2006/relationships/hyperlink" Target="http://www.3kranger.com/HP3000/mpeix/doc3k/B3150190022.12120/31.htm" TargetMode="External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157.png"/><Relationship Id="rId4" Type="http://schemas.openxmlformats.org/officeDocument/2006/relationships/hyperlink" Target="https://everything2.com/e2node/%2523pragma" TargetMode="External"/><Relationship Id="rId5" Type="http://schemas.openxmlformats.org/officeDocument/2006/relationships/hyperlink" Target="https://sourceforge.net/projects/crossdjgppv1/files/GNU%20Source/" TargetMode="External"/><Relationship Id="rId6" Type="http://schemas.openxmlformats.org/officeDocument/2006/relationships/hyperlink" Target="https://stackoverflow.com/questions/3791259/where-does-the-word-pragma-come-from" TargetMode="External"/><Relationship Id="rId7" Type="http://schemas.openxmlformats.org/officeDocument/2006/relationships/hyperlink" Target="https://stackoverflow.com/questions/1263521/what-is-pragma-once-used-for" TargetMode="External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31.png"/><Relationship Id="rId4" Type="http://schemas.openxmlformats.org/officeDocument/2006/relationships/image" Target="../media/image146.png"/><Relationship Id="rId5" Type="http://schemas.openxmlformats.org/officeDocument/2006/relationships/hyperlink" Target="https://blog.aerojockey.com/iocccsim/" TargetMode="External"/><Relationship Id="rId6" Type="http://schemas.openxmlformats.org/officeDocument/2006/relationships/hyperlink" Target="https://www.ioccc.org/" TargetMode="External"/><Relationship Id="rId7" Type="http://schemas.openxmlformats.org/officeDocument/2006/relationships/hyperlink" Target="https://github.com/ioccc-src/winner" TargetMode="External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154.png"/><Relationship Id="rId4" Type="http://schemas.openxmlformats.org/officeDocument/2006/relationships/hyperlink" Target="https://eli.thegreenplace.net/2012/07/12/computed-goto-for-efficient-dispatch-tables" TargetMode="External"/><Relationship Id="rId5" Type="http://schemas.openxmlformats.org/officeDocument/2006/relationships/hyperlink" Target="https://godbolt.org/z/PY3MTxj9z" TargetMode="External"/><Relationship Id="rId6" Type="http://schemas.openxmlformats.org/officeDocument/2006/relationships/hyperlink" Target="https://web.archive.org/web/20250107011256/https://cohost.org/eniko/post/394049-coroutines-using-com" TargetMode="External"/><Relationship Id="rId7" Type="http://schemas.openxmlformats.org/officeDocument/2006/relationships/hyperlink" Target="https://gcc.gnu.org/onlinedocs/gcc/Labels-as-Values.html" TargetMode="External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156.png"/><Relationship Id="rId4" Type="http://schemas.openxmlformats.org/officeDocument/2006/relationships/hyperlink" Target="https://gcc.gnu.org/onlinedocs/gcc/Case-Ranges.html" TargetMode="External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148.png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15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6"/>
          <p:cNvSpPr/>
          <p:nvPr/>
        </p:nvSpPr>
        <p:spPr>
          <a:xfrm>
            <a:off x="125" y="4063975"/>
            <a:ext cx="2175600" cy="72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36"/>
          <p:cNvSpPr txBox="1"/>
          <p:nvPr>
            <p:ph type="ctrTitle"/>
          </p:nvPr>
        </p:nvSpPr>
        <p:spPr>
          <a:xfrm>
            <a:off x="185600" y="32425"/>
            <a:ext cx="8378100" cy="118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900"/>
              <a:t>LES</a:t>
            </a:r>
            <a:r>
              <a:rPr lang="en" sz="4900">
                <a:solidFill>
                  <a:schemeClr val="lt1"/>
                </a:solidFill>
              </a:rPr>
              <a:t> </a:t>
            </a:r>
            <a:r>
              <a:rPr lang="en" sz="4900">
                <a:solidFill>
                  <a:schemeClr val="lt1"/>
                </a:solidFill>
              </a:rPr>
              <a:t>BIZARRERI</a:t>
            </a:r>
            <a:r>
              <a:rPr lang="en" sz="4900"/>
              <a:t>ES</a:t>
            </a:r>
            <a:r>
              <a:rPr lang="en" sz="4900">
                <a:solidFill>
                  <a:schemeClr val="lt1"/>
                </a:solidFill>
              </a:rPr>
              <a:t> </a:t>
            </a:r>
            <a:r>
              <a:rPr lang="en" sz="4900"/>
              <a:t>DU C</a:t>
            </a:r>
            <a:endParaRPr sz="4900"/>
          </a:p>
        </p:txBody>
      </p:sp>
      <p:sp>
        <p:nvSpPr>
          <p:cNvPr id="237" name="Google Shape;237;p36"/>
          <p:cNvSpPr txBox="1"/>
          <p:nvPr>
            <p:ph idx="1" type="subTitle"/>
          </p:nvPr>
        </p:nvSpPr>
        <p:spPr>
          <a:xfrm>
            <a:off x="275875" y="1219515"/>
            <a:ext cx="3771000" cy="72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50"/>
              <a:t>Ou </a:t>
            </a:r>
            <a:r>
              <a:rPr b="1" lang="en" sz="2150"/>
              <a:t>comment faire du C dégueulasse</a:t>
            </a:r>
            <a:r>
              <a:rPr lang="en" sz="2150"/>
              <a:t> ?</a:t>
            </a:r>
            <a:endParaRPr sz="2150"/>
          </a:p>
        </p:txBody>
      </p:sp>
      <p:sp>
        <p:nvSpPr>
          <p:cNvPr id="238" name="Google Shape;238;p36"/>
          <p:cNvSpPr txBox="1"/>
          <p:nvPr/>
        </p:nvSpPr>
        <p:spPr>
          <a:xfrm>
            <a:off x="216275" y="4253425"/>
            <a:ext cx="1743300" cy="3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Thomas Sayen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39" name="Google Shape;23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29950" y="1146625"/>
            <a:ext cx="2734475" cy="3519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99275" y="1371925"/>
            <a:ext cx="1823747" cy="3619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3" name="Google Shape;373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300" y="1589275"/>
            <a:ext cx="5846300" cy="2969100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p45"/>
          <p:cNvSpPr txBox="1"/>
          <p:nvPr>
            <p:ph type="title"/>
          </p:nvPr>
        </p:nvSpPr>
        <p:spPr>
          <a:xfrm>
            <a:off x="596975" y="6552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--HELP </a:t>
            </a:r>
            <a:r>
              <a:rPr lang="en"/>
              <a:t>(C++)</a:t>
            </a:r>
            <a:endParaRPr/>
          </a:p>
        </p:txBody>
      </p:sp>
      <p:pic>
        <p:nvPicPr>
          <p:cNvPr id="375" name="Google Shape;375;p45"/>
          <p:cNvPicPr preferRelativeResize="0"/>
          <p:nvPr/>
        </p:nvPicPr>
        <p:blipFill rotWithShape="1">
          <a:blip r:embed="rId4">
            <a:alphaModFix/>
          </a:blip>
          <a:srcRect b="0" l="0" r="16756" t="0"/>
          <a:stretch/>
        </p:blipFill>
        <p:spPr>
          <a:xfrm>
            <a:off x="4439500" y="1488200"/>
            <a:ext cx="4612201" cy="1430300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45"/>
          <p:cNvSpPr txBox="1"/>
          <p:nvPr/>
        </p:nvSpPr>
        <p:spPr>
          <a:xfrm>
            <a:off x="5085700" y="4406650"/>
            <a:ext cx="3966000" cy="3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5"/>
              </a:rPr>
              <a:t>Cppreference, section “Raw </a:t>
            </a:r>
            <a:r>
              <a:rPr lang="en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6"/>
              </a:rPr>
              <a:t>string literal”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135"/>
          <p:cNvSpPr txBox="1"/>
          <p:nvPr>
            <p:ph type="title"/>
          </p:nvPr>
        </p:nvSpPr>
        <p:spPr>
          <a:xfrm>
            <a:off x="334575" y="626325"/>
            <a:ext cx="82557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MULTIPLIER </a:t>
            </a:r>
            <a:r>
              <a:rPr lang="en"/>
              <a:t>LES DÉGÂTS - </a:t>
            </a:r>
            <a:r>
              <a:rPr lang="en">
                <a:solidFill>
                  <a:schemeClr val="dk2"/>
                </a:solidFill>
              </a:rPr>
              <a:t>TABLEAU…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416" name="Google Shape;1416;p135"/>
          <p:cNvSpPr txBox="1"/>
          <p:nvPr/>
        </p:nvSpPr>
        <p:spPr>
          <a:xfrm>
            <a:off x="5772000" y="1683200"/>
            <a:ext cx="2954700" cy="16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Extension de compilateur 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→ non standard !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Supporté par au moins :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-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GCC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-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Clang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17" name="Google Shape;1417;p135"/>
          <p:cNvSpPr txBox="1"/>
          <p:nvPr/>
        </p:nvSpPr>
        <p:spPr>
          <a:xfrm>
            <a:off x="6364350" y="4362200"/>
            <a:ext cx="23187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Documentation de GCC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18" name="Google Shape;1418;p1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3525" y="1746466"/>
            <a:ext cx="5391150" cy="220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2" name="Shape 1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" name="Google Shape;1423;p136"/>
          <p:cNvSpPr txBox="1"/>
          <p:nvPr>
            <p:ph idx="6" type="title"/>
          </p:nvPr>
        </p:nvSpPr>
        <p:spPr>
          <a:xfrm>
            <a:off x="596975" y="6552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RESSOURCES</a:t>
            </a: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8" name="Google Shape;1428;p137"/>
          <p:cNvSpPr txBox="1"/>
          <p:nvPr>
            <p:ph idx="6" type="title"/>
          </p:nvPr>
        </p:nvSpPr>
        <p:spPr>
          <a:xfrm>
            <a:off x="596975" y="6552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RESSOURCES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429" name="Google Shape;1429;p137"/>
          <p:cNvSpPr txBox="1"/>
          <p:nvPr/>
        </p:nvSpPr>
        <p:spPr>
          <a:xfrm>
            <a:off x="736900" y="655225"/>
            <a:ext cx="7867200" cy="43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Montserrat"/>
                <a:ea typeface="Montserrat"/>
                <a:cs typeface="Montserrat"/>
                <a:sym typeface="Montserrat"/>
              </a:rPr>
              <a:t>Normes :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Montserrat"/>
              <a:buChar char="-"/>
            </a:pPr>
            <a:r>
              <a:rPr lang="en" sz="13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K&amp;R 1978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-"/>
            </a:pPr>
            <a:r>
              <a:rPr lang="en" sz="13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Norme C89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-"/>
            </a:pPr>
            <a:r>
              <a:rPr lang="en" sz="13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5"/>
              </a:rPr>
              <a:t>Révision C95</a:t>
            </a: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*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-"/>
            </a:pPr>
            <a:r>
              <a:rPr lang="en" sz="13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6"/>
              </a:rPr>
              <a:t>Norme C99</a:t>
            </a: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(</a:t>
            </a:r>
            <a:r>
              <a:rPr lang="en" sz="13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7"/>
              </a:rPr>
              <a:t>+ Rationale du C99</a:t>
            </a: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)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-"/>
            </a:pPr>
            <a:r>
              <a:rPr lang="en" sz="13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8"/>
              </a:rPr>
              <a:t>Norme C11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-"/>
            </a:pPr>
            <a:r>
              <a:rPr lang="en" sz="13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9"/>
              </a:rPr>
              <a:t>Norme C17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-"/>
            </a:pPr>
            <a:r>
              <a:rPr lang="en" sz="13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10"/>
              </a:rPr>
              <a:t>Norme C23</a:t>
            </a: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(</a:t>
            </a: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 un historique</a:t>
            </a: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des modifications depuis</a:t>
            </a: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C89</a:t>
            </a: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voir annexe M</a:t>
            </a: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)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Autres ressources :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-"/>
            </a:pPr>
            <a:r>
              <a:rPr lang="en" sz="13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11"/>
              </a:rPr>
              <a:t>Un excellent cours sur le C en français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-"/>
            </a:pPr>
            <a:r>
              <a:rPr lang="en" sz="13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12"/>
              </a:rPr>
              <a:t>Code de l’animation d’argv (pastebin)</a:t>
            </a: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(fait avec </a:t>
            </a:r>
            <a:r>
              <a:rPr lang="en" sz="1300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  <a:hlinkClick r:id="rId1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ManimGL</a:t>
            </a: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)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-"/>
            </a:pPr>
            <a:r>
              <a:rPr lang="en" sz="13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14"/>
              </a:rPr>
              <a:t>Un site non-officiel du C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-"/>
            </a:pPr>
            <a:r>
              <a:rPr lang="en" sz="13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15"/>
              </a:rPr>
              <a:t>Sibling Rivalry : C and C++ → Histoire du C89, C99 et C++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-"/>
            </a:pPr>
            <a:r>
              <a:rPr lang="en" sz="13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16"/>
              </a:rPr>
              <a:t>Histoire du C (cppreference)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-"/>
            </a:pPr>
            <a:r>
              <a:rPr lang="en" sz="13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17"/>
              </a:rPr>
              <a:t>Compilateur en ligne (Compiler Explorer)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-"/>
            </a:pPr>
            <a:r>
              <a:rPr lang="en" sz="13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18"/>
              </a:rPr>
              <a:t>Histoire du C détaillée</a:t>
            </a: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// </a:t>
            </a:r>
            <a:r>
              <a:rPr lang="en" sz="13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19"/>
              </a:rPr>
              <a:t>Histoire du C (autres infos)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-"/>
            </a:pPr>
            <a:r>
              <a:rPr lang="en" sz="13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20"/>
              </a:rPr>
              <a:t>Pourquoi les index des tableaux commencent à 0 et non 1 ?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* : Appelée aussi AMD1 (pour amendement), ce n’est pas une norme, la révision est intégrée dans C99.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30" name="Google Shape;1430;p137"/>
          <p:cNvSpPr txBox="1"/>
          <p:nvPr/>
        </p:nvSpPr>
        <p:spPr>
          <a:xfrm>
            <a:off x="4544025" y="1307275"/>
            <a:ext cx="4250400" cy="10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IMPORTANT</a:t>
            </a:r>
            <a:endParaRPr b="1" sz="1200" u="sng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shall =</a:t>
            </a: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si c’est pas respecté alors comportement indéfini 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-"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C89 §3, §3.16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-"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C99 §4/1, §4/2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4" name="Shape 1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5" name="Google Shape;1435;p138"/>
          <p:cNvSpPr txBox="1"/>
          <p:nvPr>
            <p:ph idx="6" type="title"/>
          </p:nvPr>
        </p:nvSpPr>
        <p:spPr>
          <a:xfrm>
            <a:off x="596975" y="6552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CITER</a:t>
            </a:r>
            <a:r>
              <a:rPr lang="en">
                <a:solidFill>
                  <a:schemeClr val="accent1"/>
                </a:solidFill>
              </a:rPr>
              <a:t> </a:t>
            </a:r>
            <a:r>
              <a:rPr lang="en">
                <a:solidFill>
                  <a:schemeClr val="accent1"/>
                </a:solidFill>
              </a:rPr>
              <a:t>LA </a:t>
            </a:r>
            <a:r>
              <a:rPr lang="en"/>
              <a:t>NORME - </a:t>
            </a:r>
            <a:r>
              <a:rPr lang="en">
                <a:solidFill>
                  <a:schemeClr val="dk2"/>
                </a:solidFill>
              </a:rPr>
              <a:t>NOTATIONS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1436" name="Google Shape;1436;p138"/>
          <p:cNvPicPr preferRelativeResize="0"/>
          <p:nvPr/>
        </p:nvPicPr>
        <p:blipFill rotWithShape="1">
          <a:blip r:embed="rId3">
            <a:alphaModFix/>
          </a:blip>
          <a:srcRect b="35687" l="0" r="0" t="0"/>
          <a:stretch/>
        </p:blipFill>
        <p:spPr>
          <a:xfrm>
            <a:off x="167875" y="1529422"/>
            <a:ext cx="5391100" cy="2402624"/>
          </a:xfrm>
          <a:prstGeom prst="rect">
            <a:avLst/>
          </a:prstGeom>
          <a:noFill/>
          <a:ln>
            <a:noFill/>
          </a:ln>
        </p:spPr>
      </p:pic>
      <p:sp>
        <p:nvSpPr>
          <p:cNvPr id="1437" name="Google Shape;1437;p138"/>
          <p:cNvSpPr/>
          <p:nvPr/>
        </p:nvSpPr>
        <p:spPr>
          <a:xfrm>
            <a:off x="2370675" y="1631025"/>
            <a:ext cx="3492300" cy="277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38" name="Google Shape;1438;p138"/>
          <p:cNvSpPr txBox="1"/>
          <p:nvPr/>
        </p:nvSpPr>
        <p:spPr>
          <a:xfrm>
            <a:off x="6228300" y="1576875"/>
            <a:ext cx="24702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Section 6.6, on note §6.6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39" name="Google Shape;1439;p138"/>
          <p:cNvSpPr txBox="1"/>
          <p:nvPr/>
        </p:nvSpPr>
        <p:spPr>
          <a:xfrm>
            <a:off x="605700" y="1285725"/>
            <a:ext cx="1455000" cy="3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Extrait du C99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40" name="Google Shape;1440;p138"/>
          <p:cNvSpPr/>
          <p:nvPr/>
        </p:nvSpPr>
        <p:spPr>
          <a:xfrm>
            <a:off x="191450" y="2531125"/>
            <a:ext cx="5251800" cy="5754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41" name="Google Shape;1441;p138"/>
          <p:cNvSpPr/>
          <p:nvPr/>
        </p:nvSpPr>
        <p:spPr>
          <a:xfrm>
            <a:off x="5666575" y="2531125"/>
            <a:ext cx="666300" cy="497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42" name="Google Shape;1442;p138"/>
          <p:cNvSpPr txBox="1"/>
          <p:nvPr/>
        </p:nvSpPr>
        <p:spPr>
          <a:xfrm>
            <a:off x="6451575" y="2524375"/>
            <a:ext cx="2524500" cy="5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Point n°2 de la section 6.6, on note §6.6/2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6" name="Shape 1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7" name="Google Shape;1447;p139"/>
          <p:cNvSpPr txBox="1"/>
          <p:nvPr>
            <p:ph idx="6" type="title"/>
          </p:nvPr>
        </p:nvSpPr>
        <p:spPr>
          <a:xfrm>
            <a:off x="596975" y="6552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SECTIONS DE</a:t>
            </a:r>
            <a:r>
              <a:rPr lang="en">
                <a:solidFill>
                  <a:schemeClr val="accent1"/>
                </a:solidFill>
              </a:rPr>
              <a:t> LA </a:t>
            </a:r>
            <a:r>
              <a:rPr lang="en"/>
              <a:t>NORME C99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448" name="Google Shape;1448;p139"/>
          <p:cNvSpPr txBox="1"/>
          <p:nvPr/>
        </p:nvSpPr>
        <p:spPr>
          <a:xfrm>
            <a:off x="596975" y="1293300"/>
            <a:ext cx="8456100" cy="31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-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“Foreword” : informations diverses liées à l’ISO + changements depuis la dernière norme (ici C89)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-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Introduction : Pourquoi le document existe ? Qu’est-ce qu’il contient (vaguement) ?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-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Section 1 “Scope” : Quels aspects d’un programme C sont évoqués ou non ?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-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Section 2 “Normative references” : liens vers d’autres normes ISO pertinentes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-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Section 3 “Terms, definitions, and symbols” : du vocabulaire important (argument, bit…)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-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Section 4 “Conformance” : Critères généraux que les implémentations doivent respecter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-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Section 5 “Environment” : Contraintes externes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-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Comment un fichier C est traité par le compilateur ?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-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Comment est exécuté un programme C ?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-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Exécute-t-on un programme C sur un OS (“hosted”) ou non (“freestanding”) ?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-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Section 6 “Language” : La syntaxe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-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Section 7 “Library” : La bibliothèque standard, ses en-têtes (“headers”), types et fonctions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-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Annexes variées…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2" name="Shape 1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3" name="Google Shape;1453;p140"/>
          <p:cNvSpPr txBox="1"/>
          <p:nvPr>
            <p:ph idx="6" type="title"/>
          </p:nvPr>
        </p:nvSpPr>
        <p:spPr>
          <a:xfrm>
            <a:off x="596975" y="6552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ANNEXES</a:t>
            </a:r>
            <a:r>
              <a:rPr lang="en">
                <a:solidFill>
                  <a:schemeClr val="accent1"/>
                </a:solidFill>
              </a:rPr>
              <a:t> DE LA </a:t>
            </a:r>
            <a:r>
              <a:rPr lang="en"/>
              <a:t>NORME C99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454" name="Google Shape;1454;p140"/>
          <p:cNvSpPr txBox="1"/>
          <p:nvPr/>
        </p:nvSpPr>
        <p:spPr>
          <a:xfrm>
            <a:off x="307600" y="1293300"/>
            <a:ext cx="8745600" cy="30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-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Annexe A “Language syntax summary” : Liste de tous les types de “tokens” d’un code C (mots-clés, chiffres, opérateurs, chaînes de caractères…)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-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Annexe B “Library summary” : Macros &amp; prototypes de fonctions listés par en-tête (header)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-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Annexe C “Sequence points” : Endroits du code où tous les effets de bord (“side effects”) doivent être résolus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-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Exemple → i++ introduit un effet de bord, on doit évaluer i puis l’incrémenter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-"/>
            </a:pPr>
            <a:r>
              <a:rPr lang="en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”Sequence Points” sur StackOverflow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-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Annexe D “Universal character names for identifiers” : Caractères Unicode autorisés dans des identificateurs (“identifiers”), c’est-à-dire noms de variables, fonctions, macros…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-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Annexe E “Implementation limits” : Valeurs minimum des macros de limits.h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-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Annexe F “IEC 60559 floating-point arithmetic” : Description du comportement des nombres flottants du C par rapport au standard IEC 60559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-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Annexe G “IEC 60559-compatible complex arithmetic” : Comme l’annexe F, mais pour les nombres complexes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8" name="Shape 1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9" name="Google Shape;1459;p141"/>
          <p:cNvSpPr txBox="1"/>
          <p:nvPr>
            <p:ph idx="6" type="title"/>
          </p:nvPr>
        </p:nvSpPr>
        <p:spPr>
          <a:xfrm>
            <a:off x="596975" y="6552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ANNEXES DE LA </a:t>
            </a:r>
            <a:r>
              <a:rPr lang="en"/>
              <a:t>NORME C99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460" name="Google Shape;1460;p141"/>
          <p:cNvSpPr txBox="1"/>
          <p:nvPr/>
        </p:nvSpPr>
        <p:spPr>
          <a:xfrm>
            <a:off x="307600" y="1102825"/>
            <a:ext cx="8745600" cy="33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-"/>
            </a:pP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Annexe H “Language independent arithmetic” : Description des opérations arithmétiques disponibles en C par rapport au standard ISO/IEC 10967−1 (standard qui liste des opérations mathématiques ainsi que leur domaine de définition)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-"/>
            </a:pP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Annexe I “Common warnings” : </a:t>
            </a:r>
            <a:r>
              <a:rPr lang="en" sz="1300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Suggestions</a:t>
            </a: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d’avertissements (“warnings”) pour les compilateurs → simplement des </a:t>
            </a:r>
            <a:r>
              <a:rPr b="1" lang="en" sz="1300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suggestions</a:t>
            </a: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et peuvent totalement être ignorées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-"/>
            </a:pP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Annexe J “Portability issues” : Liste des </a:t>
            </a: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comportements (définis à C99 §3.4)</a:t>
            </a: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…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-"/>
            </a:pP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Non spécifiés (</a:t>
            </a:r>
            <a:r>
              <a:rPr i="1"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unspecified behavior)</a:t>
            </a: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→ la norme propose plusieurs options et laisse le choix à l’implémentation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-"/>
            </a:pP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Indéfini (</a:t>
            </a:r>
            <a:r>
              <a:rPr i="1"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undefined behavior</a:t>
            </a: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*</a:t>
            </a: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) → </a:t>
            </a: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la norme ne dit pas ce qu’il doit se passer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-"/>
            </a:pP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Dépendant de l’implémentation (</a:t>
            </a:r>
            <a:r>
              <a:rPr i="1"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implementation-defined behavior</a:t>
            </a: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)</a:t>
            </a: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→ comportement non spécifié, l’implémentation doit documenter son choix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-"/>
            </a:pP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Dépendant de la locale (</a:t>
            </a:r>
            <a:r>
              <a:rPr i="1"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locale-specific behavior</a:t>
            </a: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)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-"/>
            </a:pP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Extensions courantes des compilateurs/environnements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-"/>
            </a:pP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3e argument dans main pour les variables d’environnement → int main(int argc, char* argv[], char* env[])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-"/>
            </a:pP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Mot-clef “asm” pour insérer des instructions en langage d’assemblage dans du C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61" name="Google Shape;1461;p141"/>
          <p:cNvSpPr txBox="1"/>
          <p:nvPr/>
        </p:nvSpPr>
        <p:spPr>
          <a:xfrm>
            <a:off x="319625" y="4529875"/>
            <a:ext cx="3176100" cy="5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* </a:t>
            </a:r>
            <a:r>
              <a:rPr lang="en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Pour aller plus loin à propos des comportements indéfinis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5" name="Shape 1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6" name="Google Shape;1466;p142"/>
          <p:cNvSpPr txBox="1"/>
          <p:nvPr/>
        </p:nvSpPr>
        <p:spPr>
          <a:xfrm>
            <a:off x="426450" y="692100"/>
            <a:ext cx="1929600" cy="6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rPr>
              <a:t>MERCI</a:t>
            </a:r>
            <a:r>
              <a:rPr b="1" lang="en" sz="3500">
                <a:solidFill>
                  <a:schemeClr val="dk1"/>
                </a:solidFill>
                <a:latin typeface="Sarala"/>
                <a:ea typeface="Sarala"/>
                <a:cs typeface="Sarala"/>
                <a:sym typeface="Sarala"/>
              </a:rPr>
              <a:t> </a:t>
            </a:r>
            <a:r>
              <a:rPr b="1" lang="en" sz="3500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rPr>
              <a:t>!</a:t>
            </a:r>
            <a:endParaRPr b="1" sz="3500">
              <a:solidFill>
                <a:schemeClr val="dk2"/>
              </a:solidFill>
              <a:latin typeface="Sarala"/>
              <a:ea typeface="Sarala"/>
              <a:cs typeface="Sarala"/>
              <a:sym typeface="Sarala"/>
            </a:endParaRPr>
          </a:p>
        </p:txBody>
      </p:sp>
      <p:sp>
        <p:nvSpPr>
          <p:cNvPr id="1467" name="Google Shape;1467;p142"/>
          <p:cNvSpPr/>
          <p:nvPr/>
        </p:nvSpPr>
        <p:spPr>
          <a:xfrm rot="-5400000">
            <a:off x="3153750" y="1660785"/>
            <a:ext cx="561300" cy="9651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68" name="Google Shape;1468;p142"/>
          <p:cNvSpPr txBox="1"/>
          <p:nvPr/>
        </p:nvSpPr>
        <p:spPr>
          <a:xfrm>
            <a:off x="426450" y="1639925"/>
            <a:ext cx="2525400" cy="10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GitHub de la présentation</a:t>
            </a:r>
            <a:endParaRPr sz="2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69" name="Google Shape;1469;p142"/>
          <p:cNvPicPr preferRelativeResize="0"/>
          <p:nvPr/>
        </p:nvPicPr>
        <p:blipFill rotWithShape="1">
          <a:blip r:embed="rId3">
            <a:alphaModFix/>
          </a:blip>
          <a:srcRect b="7015" l="6684" r="6952" t="6374"/>
          <a:stretch/>
        </p:blipFill>
        <p:spPr>
          <a:xfrm>
            <a:off x="4108925" y="114100"/>
            <a:ext cx="4162925" cy="4190650"/>
          </a:xfrm>
          <a:prstGeom prst="rect">
            <a:avLst/>
          </a:prstGeom>
          <a:noFill/>
          <a:ln>
            <a:noFill/>
          </a:ln>
        </p:spPr>
      </p:pic>
      <p:sp>
        <p:nvSpPr>
          <p:cNvPr id="1470" name="Google Shape;1470;p142"/>
          <p:cNvSpPr txBox="1"/>
          <p:nvPr/>
        </p:nvSpPr>
        <p:spPr>
          <a:xfrm>
            <a:off x="427075" y="2954125"/>
            <a:ext cx="3489900" cy="12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Merci au subreddit </a:t>
            </a:r>
            <a:r>
              <a:rPr lang="en" sz="20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r/C_Programming</a:t>
            </a:r>
            <a:r>
              <a:rPr lang="en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pour la relecture.</a:t>
            </a: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46"/>
          <p:cNvSpPr txBox="1"/>
          <p:nvPr>
            <p:ph type="title"/>
          </p:nvPr>
        </p:nvSpPr>
        <p:spPr>
          <a:xfrm>
            <a:off x="596975" y="6552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#include</a:t>
            </a:r>
            <a:r>
              <a:rPr lang="en">
                <a:solidFill>
                  <a:schemeClr val="accent1"/>
                </a:solidFill>
              </a:rPr>
              <a:t> &lt;inttypes.h&gt;</a:t>
            </a:r>
            <a:endParaRPr>
              <a:solidFill>
                <a:schemeClr val="accent1"/>
              </a:solidFill>
            </a:endParaRPr>
          </a:p>
        </p:txBody>
      </p:sp>
      <p:pic>
        <p:nvPicPr>
          <p:cNvPr id="382" name="Google Shape;382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850" y="1411414"/>
            <a:ext cx="3568600" cy="2320675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46"/>
          <p:cNvSpPr/>
          <p:nvPr/>
        </p:nvSpPr>
        <p:spPr>
          <a:xfrm rot="-5400000">
            <a:off x="2994850" y="1599300"/>
            <a:ext cx="352500" cy="23697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4" name="Google Shape;384;p46"/>
          <p:cNvSpPr txBox="1"/>
          <p:nvPr/>
        </p:nvSpPr>
        <p:spPr>
          <a:xfrm>
            <a:off x="4536675" y="2326125"/>
            <a:ext cx="4168200" cy="161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int32_t	= unsigned char ? ⇒ %hhu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		= unsigned short ? ⇒ %hu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= unsigned ? ⇒ %u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	  	= unsigned long ? ⇒ %lu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		= unsigned long long ? ⇒ %llu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PRIu32 / SCNu32 → bon flag pour printf/scanf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5" name="Google Shape;385;p46"/>
          <p:cNvSpPr txBox="1"/>
          <p:nvPr/>
        </p:nvSpPr>
        <p:spPr>
          <a:xfrm>
            <a:off x="207975" y="4322850"/>
            <a:ext cx="11862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C99 §7.8.1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86" name="Google Shape;386;p46"/>
          <p:cNvCxnSpPr/>
          <p:nvPr/>
        </p:nvCxnSpPr>
        <p:spPr>
          <a:xfrm>
            <a:off x="1453600" y="3425300"/>
            <a:ext cx="1090800" cy="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7" name="Google Shape;387;p46"/>
          <p:cNvSpPr txBox="1"/>
          <p:nvPr/>
        </p:nvSpPr>
        <p:spPr>
          <a:xfrm>
            <a:off x="1265800" y="3474750"/>
            <a:ext cx="1466400" cy="3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“%” “u” → “%u”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47"/>
          <p:cNvSpPr txBox="1"/>
          <p:nvPr>
            <p:ph type="title"/>
          </p:nvPr>
        </p:nvSpPr>
        <p:spPr>
          <a:xfrm>
            <a:off x="596975" y="6552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 PETIT</a:t>
            </a:r>
            <a:r>
              <a:rPr lang="en">
                <a:solidFill>
                  <a:schemeClr val="accent1"/>
                </a:solidFill>
              </a:rPr>
              <a:t> PARSEUR</a:t>
            </a:r>
            <a:endParaRPr>
              <a:solidFill>
                <a:schemeClr val="accent1"/>
              </a:solidFill>
            </a:endParaRPr>
          </a:p>
        </p:txBody>
      </p:sp>
      <p:pic>
        <p:nvPicPr>
          <p:cNvPr id="393" name="Google Shape;393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450" y="1055441"/>
            <a:ext cx="3400425" cy="3724275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p47"/>
          <p:cNvSpPr txBox="1"/>
          <p:nvPr/>
        </p:nvSpPr>
        <p:spPr>
          <a:xfrm>
            <a:off x="4413875" y="1964925"/>
            <a:ext cx="3626400" cy="4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./a.out [-h] [-v] input [-o output]</a:t>
            </a:r>
            <a:endParaRPr sz="17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5" name="Google Shape;395;p47"/>
          <p:cNvSpPr/>
          <p:nvPr/>
        </p:nvSpPr>
        <p:spPr>
          <a:xfrm rot="-5400000">
            <a:off x="3525725" y="2646000"/>
            <a:ext cx="342000" cy="19365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6" name="Google Shape;396;p47"/>
          <p:cNvSpPr txBox="1"/>
          <p:nvPr/>
        </p:nvSpPr>
        <p:spPr>
          <a:xfrm>
            <a:off x="4766000" y="3371050"/>
            <a:ext cx="2427300" cy="3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Structure </a:t>
            </a:r>
            <a:r>
              <a:rPr lang="en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non initialisée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7" name="Google Shape;397;p47"/>
          <p:cNvSpPr txBox="1"/>
          <p:nvPr/>
        </p:nvSpPr>
        <p:spPr>
          <a:xfrm>
            <a:off x="3082675" y="3428825"/>
            <a:ext cx="722400" cy="13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]</a:t>
            </a:r>
            <a:endParaRPr sz="7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8" name="Google Shape;398;p47"/>
          <p:cNvSpPr/>
          <p:nvPr/>
        </p:nvSpPr>
        <p:spPr>
          <a:xfrm rot="-5400000">
            <a:off x="3880050" y="3483125"/>
            <a:ext cx="342000" cy="12423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9" name="Google Shape;399;p47"/>
          <p:cNvSpPr txBox="1"/>
          <p:nvPr/>
        </p:nvSpPr>
        <p:spPr>
          <a:xfrm>
            <a:off x="4824475" y="3949025"/>
            <a:ext cx="3076800" cy="3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Puis on initialise chaque champ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48"/>
          <p:cNvSpPr txBox="1"/>
          <p:nvPr>
            <p:ph type="title"/>
          </p:nvPr>
        </p:nvSpPr>
        <p:spPr>
          <a:xfrm>
            <a:off x="596975" y="6552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 PETIT</a:t>
            </a:r>
            <a:r>
              <a:rPr lang="en">
                <a:solidFill>
                  <a:schemeClr val="accent1"/>
                </a:solidFill>
              </a:rPr>
              <a:t> PARSEUR</a:t>
            </a:r>
            <a:endParaRPr>
              <a:solidFill>
                <a:schemeClr val="accent1"/>
              </a:solidFill>
            </a:endParaRPr>
          </a:p>
        </p:txBody>
      </p:sp>
      <p:pic>
        <p:nvPicPr>
          <p:cNvPr id="405" name="Google Shape;405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55216"/>
            <a:ext cx="3400425" cy="1771650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48"/>
          <p:cNvSpPr/>
          <p:nvPr/>
        </p:nvSpPr>
        <p:spPr>
          <a:xfrm rot="-5400000">
            <a:off x="3700875" y="1571325"/>
            <a:ext cx="556200" cy="8523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07" name="Google Shape;407;p48"/>
          <p:cNvSpPr txBox="1"/>
          <p:nvPr/>
        </p:nvSpPr>
        <p:spPr>
          <a:xfrm>
            <a:off x="4594475" y="1589275"/>
            <a:ext cx="3857700" cy="8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On initialise tout directement, mais peu  lisible (quel false correspond à quoi ?) 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08" name="Google Shape;408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3026866"/>
            <a:ext cx="3400425" cy="1771650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Google Shape;409;p48"/>
          <p:cNvSpPr/>
          <p:nvPr/>
        </p:nvSpPr>
        <p:spPr>
          <a:xfrm rot="-5400000">
            <a:off x="3890225" y="3378025"/>
            <a:ext cx="556200" cy="8523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0" name="Google Shape;410;p48"/>
          <p:cNvSpPr txBox="1"/>
          <p:nvPr/>
        </p:nvSpPr>
        <p:spPr>
          <a:xfrm>
            <a:off x="4783825" y="3511750"/>
            <a:ext cx="3857700" cy="12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On initialise tout directement 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et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c’est lisible, on écrit le nom de chaque champ ainsi que sa valeur.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C99 §6.7.8/7 (designated initializer)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49"/>
          <p:cNvSpPr txBox="1"/>
          <p:nvPr>
            <p:ph type="title"/>
          </p:nvPr>
        </p:nvSpPr>
        <p:spPr>
          <a:xfrm>
            <a:off x="640300" y="6263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MACROS &amp; IDENTIFICATEURS</a:t>
            </a:r>
            <a:r>
              <a:rPr lang="en" sz="3100">
                <a:solidFill>
                  <a:schemeClr val="dk2"/>
                </a:solidFill>
              </a:rPr>
              <a:t> PRÉDÉFINIS</a:t>
            </a:r>
            <a:endParaRPr sz="3100"/>
          </a:p>
        </p:txBody>
      </p:sp>
      <p:pic>
        <p:nvPicPr>
          <p:cNvPr id="416" name="Google Shape;416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3850" y="1226316"/>
            <a:ext cx="4248150" cy="3533775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p49"/>
          <p:cNvSpPr/>
          <p:nvPr/>
        </p:nvSpPr>
        <p:spPr>
          <a:xfrm>
            <a:off x="2226575" y="2497325"/>
            <a:ext cx="2517600" cy="406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8" name="Google Shape;418;p49"/>
          <p:cNvSpPr txBox="1"/>
          <p:nvPr/>
        </p:nvSpPr>
        <p:spPr>
          <a:xfrm>
            <a:off x="4737425" y="1882950"/>
            <a:ext cx="4406700" cy="13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__FILE__ (macro) :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→ chaîne de caractères littérale (entre </a:t>
            </a: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guillemets</a:t>
            </a: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“”) contenant le nom du fichier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__DATE__* &amp; __TIME__* (macros) :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→ date et heure auxquelles a été compilé le fichier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9" name="Google Shape;419;p49"/>
          <p:cNvSpPr/>
          <p:nvPr/>
        </p:nvSpPr>
        <p:spPr>
          <a:xfrm>
            <a:off x="2226575" y="3759650"/>
            <a:ext cx="2517600" cy="406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20" name="Google Shape;420;p49"/>
          <p:cNvSpPr txBox="1"/>
          <p:nvPr/>
        </p:nvSpPr>
        <p:spPr>
          <a:xfrm>
            <a:off x="0" y="4818600"/>
            <a:ext cx="3471900" cy="3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C89 §6.8.8 // C99 §6.10.8 (macros)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21" name="Google Shape;421;p49"/>
          <p:cNvSpPr txBox="1"/>
          <p:nvPr/>
        </p:nvSpPr>
        <p:spPr>
          <a:xfrm>
            <a:off x="3110550" y="4823875"/>
            <a:ext cx="3471900" cy="3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C99 §6.4.2.2 (__func__ uniquement)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22" name="Google Shape;422;p49"/>
          <p:cNvSpPr txBox="1"/>
          <p:nvPr/>
        </p:nvSpPr>
        <p:spPr>
          <a:xfrm>
            <a:off x="4737425" y="3377125"/>
            <a:ext cx="4406700" cy="11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__func__ (const char []):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→ nom de la fonction dans laquelle on se trouve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__LINE__ (macro) :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→ numéro de la ligne à laquelle on se trouve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23" name="Google Shape;423;p49"/>
          <p:cNvSpPr txBox="1"/>
          <p:nvPr/>
        </p:nvSpPr>
        <p:spPr>
          <a:xfrm>
            <a:off x="6530900" y="4825425"/>
            <a:ext cx="2613000" cy="3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* </a:t>
            </a:r>
            <a:r>
              <a:rPr lang="en" sz="11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__DATE__, __TIME__ et les locales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50"/>
          <p:cNvSpPr txBox="1"/>
          <p:nvPr>
            <p:ph type="title"/>
          </p:nvPr>
        </p:nvSpPr>
        <p:spPr>
          <a:xfrm>
            <a:off x="541425" y="626325"/>
            <a:ext cx="82599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>
                <a:solidFill>
                  <a:schemeClr val="dk2"/>
                </a:solidFill>
              </a:rPr>
              <a:t>FONCTION</a:t>
            </a:r>
            <a:r>
              <a:rPr lang="en" sz="3100"/>
              <a:t> DE</a:t>
            </a:r>
            <a:r>
              <a:rPr lang="en" sz="3100">
                <a:solidFill>
                  <a:schemeClr val="dk2"/>
                </a:solidFill>
              </a:rPr>
              <a:t> </a:t>
            </a:r>
            <a:r>
              <a:rPr lang="en" sz="3100"/>
              <a:t>LOG</a:t>
            </a:r>
            <a:endParaRPr sz="3100"/>
          </a:p>
        </p:txBody>
      </p:sp>
      <p:sp>
        <p:nvSpPr>
          <p:cNvPr id="429" name="Google Shape;429;p50"/>
          <p:cNvSpPr/>
          <p:nvPr/>
        </p:nvSpPr>
        <p:spPr>
          <a:xfrm flipH="1" rot="10800000">
            <a:off x="751225" y="3350175"/>
            <a:ext cx="988200" cy="10827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30" name="Google Shape;430;p50"/>
          <p:cNvSpPr txBox="1"/>
          <p:nvPr/>
        </p:nvSpPr>
        <p:spPr>
          <a:xfrm>
            <a:off x="1712250" y="3871400"/>
            <a:ext cx="4852500" cy="5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LOG dans la fonction 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log_msg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à la ligne 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4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: Bonjour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31" name="Google Shape;431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26316"/>
            <a:ext cx="8648700" cy="1952625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Google Shape;432;p50"/>
          <p:cNvSpPr/>
          <p:nvPr/>
        </p:nvSpPr>
        <p:spPr>
          <a:xfrm>
            <a:off x="304550" y="1874675"/>
            <a:ext cx="182700" cy="1962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33" name="Google Shape;433;p50"/>
          <p:cNvSpPr/>
          <p:nvPr/>
        </p:nvSpPr>
        <p:spPr>
          <a:xfrm>
            <a:off x="5365375" y="3969400"/>
            <a:ext cx="182700" cy="1962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34" name="Google Shape;434;p50"/>
          <p:cNvCxnSpPr>
            <a:stCxn id="432" idx="2"/>
            <a:endCxn id="433" idx="0"/>
          </p:cNvCxnSpPr>
          <p:nvPr/>
        </p:nvCxnSpPr>
        <p:spPr>
          <a:xfrm flipH="1" rot="-5400000">
            <a:off x="1977050" y="489725"/>
            <a:ext cx="1898400" cy="5060700"/>
          </a:xfrm>
          <a:prstGeom prst="curvedConnector3">
            <a:avLst>
              <a:gd fmla="val 29958" name="adj1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5" name="Google Shape;435;p50"/>
          <p:cNvCxnSpPr>
            <a:stCxn id="433" idx="0"/>
          </p:cNvCxnSpPr>
          <p:nvPr/>
        </p:nvCxnSpPr>
        <p:spPr>
          <a:xfrm flipH="1" rot="10800000">
            <a:off x="5456725" y="3620800"/>
            <a:ext cx="751200" cy="3486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36" name="Google Shape;436;p50"/>
          <p:cNvSpPr txBox="1"/>
          <p:nvPr/>
        </p:nvSpPr>
        <p:spPr>
          <a:xfrm>
            <a:off x="6294000" y="3147025"/>
            <a:ext cx="25071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On appelle la fonction et on s’y déplace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1" name="Google Shape;441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687" y="1285900"/>
            <a:ext cx="8740625" cy="1285850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51"/>
          <p:cNvSpPr/>
          <p:nvPr/>
        </p:nvSpPr>
        <p:spPr>
          <a:xfrm flipH="1" rot="10800000">
            <a:off x="751225" y="3350175"/>
            <a:ext cx="988200" cy="10827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43" name="Google Shape;443;p51"/>
          <p:cNvSpPr txBox="1"/>
          <p:nvPr/>
        </p:nvSpPr>
        <p:spPr>
          <a:xfrm>
            <a:off x="1712250" y="3871400"/>
            <a:ext cx="4852500" cy="5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LOG dans la fonction 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main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à la ligne 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6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: Bonjour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44" name="Google Shape;444;p51"/>
          <p:cNvSpPr/>
          <p:nvPr/>
        </p:nvSpPr>
        <p:spPr>
          <a:xfrm>
            <a:off x="240275" y="2172475"/>
            <a:ext cx="182700" cy="1962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45" name="Google Shape;445;p51"/>
          <p:cNvSpPr/>
          <p:nvPr/>
        </p:nvSpPr>
        <p:spPr>
          <a:xfrm>
            <a:off x="5027925" y="3969400"/>
            <a:ext cx="182700" cy="1962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46" name="Google Shape;446;p51"/>
          <p:cNvCxnSpPr>
            <a:stCxn id="444" idx="2"/>
            <a:endCxn id="445" idx="0"/>
          </p:cNvCxnSpPr>
          <p:nvPr/>
        </p:nvCxnSpPr>
        <p:spPr>
          <a:xfrm flipH="1" rot="-5400000">
            <a:off x="1925075" y="775225"/>
            <a:ext cx="1600800" cy="4787700"/>
          </a:xfrm>
          <a:prstGeom prst="curvedConnector3">
            <a:avLst>
              <a:gd fmla="val 49998" name="adj1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7" name="Google Shape;447;p51"/>
          <p:cNvCxnSpPr>
            <a:stCxn id="445" idx="0"/>
          </p:cNvCxnSpPr>
          <p:nvPr/>
        </p:nvCxnSpPr>
        <p:spPr>
          <a:xfrm flipH="1" rot="10800000">
            <a:off x="5119275" y="3620800"/>
            <a:ext cx="1041000" cy="3486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48" name="Google Shape;448;p51"/>
          <p:cNvSpPr txBox="1"/>
          <p:nvPr/>
        </p:nvSpPr>
        <p:spPr>
          <a:xfrm>
            <a:off x="6307525" y="3086300"/>
            <a:ext cx="25071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Le préprocesseur a copié-collé la macro, on ne se déplace pas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49" name="Google Shape;449;p51"/>
          <p:cNvSpPr txBox="1"/>
          <p:nvPr>
            <p:ph type="title"/>
          </p:nvPr>
        </p:nvSpPr>
        <p:spPr>
          <a:xfrm>
            <a:off x="541425" y="626325"/>
            <a:ext cx="82599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PLUTÔT UNE </a:t>
            </a:r>
            <a:r>
              <a:rPr lang="en" sz="3100">
                <a:solidFill>
                  <a:schemeClr val="dk2"/>
                </a:solidFill>
              </a:rPr>
              <a:t>MACRO</a:t>
            </a:r>
            <a:r>
              <a:rPr lang="en" sz="3100"/>
              <a:t> DE</a:t>
            </a:r>
            <a:r>
              <a:rPr lang="en" sz="3100">
                <a:solidFill>
                  <a:schemeClr val="dk2"/>
                </a:solidFill>
              </a:rPr>
              <a:t> </a:t>
            </a:r>
            <a:r>
              <a:rPr lang="en" sz="3100"/>
              <a:t>LOG…</a:t>
            </a:r>
            <a:endParaRPr sz="3100"/>
          </a:p>
        </p:txBody>
      </p:sp>
      <p:sp>
        <p:nvSpPr>
          <p:cNvPr id="450" name="Google Shape;450;p51"/>
          <p:cNvSpPr txBox="1"/>
          <p:nvPr/>
        </p:nvSpPr>
        <p:spPr>
          <a:xfrm>
            <a:off x="5413325" y="4455725"/>
            <a:ext cx="3730800" cy="34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Regarder la sortie du préprocesseur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52"/>
          <p:cNvSpPr txBox="1"/>
          <p:nvPr>
            <p:ph type="title"/>
          </p:nvPr>
        </p:nvSpPr>
        <p:spPr>
          <a:xfrm>
            <a:off x="640300" y="6263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MACRO DE</a:t>
            </a:r>
            <a:r>
              <a:rPr lang="en" sz="3100">
                <a:solidFill>
                  <a:schemeClr val="dk2"/>
                </a:solidFill>
              </a:rPr>
              <a:t> </a:t>
            </a:r>
            <a:r>
              <a:rPr lang="en" sz="3100"/>
              <a:t>LOG -</a:t>
            </a:r>
            <a:r>
              <a:rPr lang="en" sz="3100">
                <a:solidFill>
                  <a:schemeClr val="dk2"/>
                </a:solidFill>
              </a:rPr>
              <a:t> UN PEU DE VARIADIQUE</a:t>
            </a:r>
            <a:endParaRPr sz="3100"/>
          </a:p>
        </p:txBody>
      </p:sp>
      <p:sp>
        <p:nvSpPr>
          <p:cNvPr id="456" name="Google Shape;456;p52"/>
          <p:cNvSpPr/>
          <p:nvPr/>
        </p:nvSpPr>
        <p:spPr>
          <a:xfrm flipH="1" rot="10800000">
            <a:off x="751225" y="3350175"/>
            <a:ext cx="988200" cy="10827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57" name="Google Shape;457;p52"/>
          <p:cNvSpPr txBox="1"/>
          <p:nvPr/>
        </p:nvSpPr>
        <p:spPr>
          <a:xfrm>
            <a:off x="1683350" y="3893675"/>
            <a:ext cx="6740700" cy="5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./a.out helloworld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→ 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LOG dans la fonction 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main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à la ligne 9 : Bonjour j’ai 2 argument(s)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58" name="Google Shape;458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3250" y="1226316"/>
            <a:ext cx="6990500" cy="1971459"/>
          </a:xfrm>
          <a:prstGeom prst="rect">
            <a:avLst/>
          </a:prstGeom>
          <a:noFill/>
          <a:ln>
            <a:noFill/>
          </a:ln>
        </p:spPr>
      </p:pic>
      <p:sp>
        <p:nvSpPr>
          <p:cNvPr id="459" name="Google Shape;459;p52"/>
          <p:cNvSpPr/>
          <p:nvPr/>
        </p:nvSpPr>
        <p:spPr>
          <a:xfrm rot="-428257">
            <a:off x="3004880" y="1455044"/>
            <a:ext cx="2199545" cy="203169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60" name="Google Shape;460;p52"/>
          <p:cNvSpPr txBox="1"/>
          <p:nvPr/>
        </p:nvSpPr>
        <p:spPr>
          <a:xfrm>
            <a:off x="5170600" y="1226325"/>
            <a:ext cx="3174000" cy="3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Macro variadique, C99 §6.10.3/10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61" name="Google Shape;461;p52"/>
          <p:cNvSpPr/>
          <p:nvPr/>
        </p:nvSpPr>
        <p:spPr>
          <a:xfrm flipH="1" rot="-10371743">
            <a:off x="2966980" y="2175194"/>
            <a:ext cx="2199545" cy="203169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62" name="Google Shape;462;p52"/>
          <p:cNvSpPr txBox="1"/>
          <p:nvPr/>
        </p:nvSpPr>
        <p:spPr>
          <a:xfrm>
            <a:off x="5245025" y="2321350"/>
            <a:ext cx="2355300" cy="3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C99 §6.10.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3/5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§6.10.3.1/2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53"/>
          <p:cNvSpPr txBox="1"/>
          <p:nvPr>
            <p:ph type="title"/>
          </p:nvPr>
        </p:nvSpPr>
        <p:spPr>
          <a:xfrm>
            <a:off x="50" y="655225"/>
            <a:ext cx="9144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MEMCPY…</a:t>
            </a:r>
            <a:r>
              <a:rPr lang="en"/>
              <a:t> </a:t>
            </a:r>
            <a:r>
              <a:rPr lang="en"/>
              <a:t>INDÉFINI</a:t>
            </a:r>
            <a:r>
              <a:rPr lang="en"/>
              <a:t> ?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468" name="Google Shape;468;p53"/>
          <p:cNvSpPr txBox="1"/>
          <p:nvPr/>
        </p:nvSpPr>
        <p:spPr>
          <a:xfrm>
            <a:off x="473750" y="4196025"/>
            <a:ext cx="2531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C89 §7.11.2.1 (Description)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C99 §7.21.2.1/2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69" name="Google Shape;469;p53"/>
          <p:cNvSpPr txBox="1"/>
          <p:nvPr/>
        </p:nvSpPr>
        <p:spPr>
          <a:xfrm>
            <a:off x="3356800" y="4074200"/>
            <a:ext cx="3850800" cy="5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Comportement de memcpy sur 6 compilateurs différents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70" name="Google Shape;470;p53"/>
          <p:cNvSpPr txBox="1"/>
          <p:nvPr/>
        </p:nvSpPr>
        <p:spPr>
          <a:xfrm>
            <a:off x="473750" y="1543050"/>
            <a:ext cx="48864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Comment déplacer des éléments dans un tableau ?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-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Avant : { 0, 1, 2, 3 }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-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Après : { 0, 0, 1, 2 }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71" name="Google Shape;471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55925" y="2230600"/>
            <a:ext cx="4591050" cy="1562100"/>
          </a:xfrm>
          <a:prstGeom prst="rect">
            <a:avLst/>
          </a:prstGeom>
          <a:noFill/>
          <a:ln>
            <a:noFill/>
          </a:ln>
        </p:spPr>
      </p:pic>
      <p:sp>
        <p:nvSpPr>
          <p:cNvPr id="472" name="Google Shape;472;p53"/>
          <p:cNvSpPr/>
          <p:nvPr/>
        </p:nvSpPr>
        <p:spPr>
          <a:xfrm>
            <a:off x="2619125" y="2795075"/>
            <a:ext cx="1001700" cy="5211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73" name="Google Shape;473;p53"/>
          <p:cNvSpPr txBox="1"/>
          <p:nvPr/>
        </p:nvSpPr>
        <p:spPr>
          <a:xfrm>
            <a:off x="656475" y="2781425"/>
            <a:ext cx="17733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Comportement indéfini !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54"/>
          <p:cNvSpPr txBox="1"/>
          <p:nvPr/>
        </p:nvSpPr>
        <p:spPr>
          <a:xfrm>
            <a:off x="596975" y="1617500"/>
            <a:ext cx="80739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an (3) memcpy :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rgbClr val="FF545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DESCRIPTION</a:t>
            </a:r>
            <a:endParaRPr b="1" sz="1100">
              <a:solidFill>
                <a:srgbClr val="FF5454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	The </a:t>
            </a:r>
            <a:r>
              <a:rPr b="1" lang="en" sz="1100">
                <a:solidFill>
                  <a:srgbClr val="FF545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memcpy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() function copies </a:t>
            </a:r>
            <a:r>
              <a:rPr b="1" lang="en" sz="1100">
                <a:solidFill>
                  <a:srgbClr val="54FF5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n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bytes from memory area </a:t>
            </a:r>
            <a:r>
              <a:rPr b="1" lang="en" sz="1100">
                <a:solidFill>
                  <a:srgbClr val="54FF5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src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to memory area </a:t>
            </a:r>
            <a:r>
              <a:rPr b="1" lang="en" sz="1100">
                <a:solidFill>
                  <a:srgbClr val="54FF5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dest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The memory areas must not overlap.  Use </a:t>
            </a:r>
            <a:r>
              <a:rPr b="1" lang="en" sz="1100">
                <a:solidFill>
                  <a:srgbClr val="FF545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memmove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(3) if the memory areas do overlap.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479" name="Google Shape;479;p54"/>
          <p:cNvGraphicFramePr/>
          <p:nvPr/>
        </p:nvGraphicFramePr>
        <p:xfrm>
          <a:off x="1014425" y="2956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{3B300624-9764-40C0-951E-F490099FCCCF}</a:tableStyleId>
              </a:tblPr>
              <a:tblGrid>
                <a:gridCol w="1809750"/>
                <a:gridCol w="1809750"/>
                <a:gridCol w="1809750"/>
                <a:gridCol w="18097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480" name="Google Shape;480;p54"/>
          <p:cNvSpPr/>
          <p:nvPr/>
        </p:nvSpPr>
        <p:spPr>
          <a:xfrm>
            <a:off x="947475" y="2876300"/>
            <a:ext cx="5481900" cy="6294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81" name="Google Shape;481;p54"/>
          <p:cNvCxnSpPr>
            <a:stCxn id="480" idx="1"/>
            <a:endCxn id="482" idx="0"/>
          </p:cNvCxnSpPr>
          <p:nvPr/>
        </p:nvCxnSpPr>
        <p:spPr>
          <a:xfrm flipH="1">
            <a:off x="714075" y="3191000"/>
            <a:ext cx="233400" cy="741000"/>
          </a:xfrm>
          <a:prstGeom prst="curvedConnector2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2" name="Google Shape;482;p54"/>
          <p:cNvSpPr txBox="1"/>
          <p:nvPr/>
        </p:nvSpPr>
        <p:spPr>
          <a:xfrm>
            <a:off x="67675" y="3932075"/>
            <a:ext cx="1292700" cy="62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Éléments à copier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83" name="Google Shape;483;p54"/>
          <p:cNvSpPr/>
          <p:nvPr/>
        </p:nvSpPr>
        <p:spPr>
          <a:xfrm>
            <a:off x="2824175" y="2774900"/>
            <a:ext cx="5481900" cy="629400"/>
          </a:xfrm>
          <a:prstGeom prst="rect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84" name="Google Shape;484;p54"/>
          <p:cNvSpPr txBox="1"/>
          <p:nvPr/>
        </p:nvSpPr>
        <p:spPr>
          <a:xfrm>
            <a:off x="7378175" y="3820525"/>
            <a:ext cx="1292700" cy="3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Destination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85" name="Google Shape;485;p54"/>
          <p:cNvCxnSpPr>
            <a:stCxn id="483" idx="3"/>
            <a:endCxn id="484" idx="0"/>
          </p:cNvCxnSpPr>
          <p:nvPr/>
        </p:nvCxnSpPr>
        <p:spPr>
          <a:xfrm flipH="1">
            <a:off x="8024675" y="3089600"/>
            <a:ext cx="281400" cy="730800"/>
          </a:xfrm>
          <a:prstGeom prst="curvedConnector4">
            <a:avLst>
              <a:gd fmla="val -84622" name="adj1"/>
              <a:gd fmla="val 71540" name="adj2"/>
            </a:avLst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6" name="Google Shape;486;p54"/>
          <p:cNvSpPr/>
          <p:nvPr/>
        </p:nvSpPr>
        <p:spPr>
          <a:xfrm>
            <a:off x="3363525" y="3656275"/>
            <a:ext cx="649800" cy="6633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87" name="Google Shape;487;p54"/>
          <p:cNvSpPr/>
          <p:nvPr/>
        </p:nvSpPr>
        <p:spPr>
          <a:xfrm>
            <a:off x="5240225" y="3656275"/>
            <a:ext cx="649800" cy="6633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88" name="Google Shape;488;p54"/>
          <p:cNvSpPr txBox="1"/>
          <p:nvPr/>
        </p:nvSpPr>
        <p:spPr>
          <a:xfrm>
            <a:off x="3502625" y="4392275"/>
            <a:ext cx="2262600" cy="396300"/>
          </a:xfrm>
          <a:prstGeom prst="rect">
            <a:avLst/>
          </a:prstGeom>
          <a:noFill/>
          <a:ln cap="flat" cmpd="sng" w="28575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212121"/>
                </a:solidFill>
                <a:latin typeface="Montserrat"/>
                <a:ea typeface="Montserrat"/>
                <a:cs typeface="Montserrat"/>
                <a:sym typeface="Montserrat"/>
              </a:rPr>
              <a:t>Chevauchement</a:t>
            </a:r>
            <a:r>
              <a:rPr lang="en" sz="1800">
                <a:solidFill>
                  <a:srgbClr val="FF00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!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89" name="Google Shape;489;p54"/>
          <p:cNvSpPr/>
          <p:nvPr/>
        </p:nvSpPr>
        <p:spPr>
          <a:xfrm>
            <a:off x="7309175" y="2483775"/>
            <a:ext cx="683700" cy="148800"/>
          </a:xfrm>
          <a:prstGeom prst="rect">
            <a:avLst/>
          </a:prstGeom>
          <a:noFill/>
          <a:ln cap="flat" cmpd="sng" w="28575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90" name="Google Shape;490;p54"/>
          <p:cNvSpPr/>
          <p:nvPr/>
        </p:nvSpPr>
        <p:spPr>
          <a:xfrm>
            <a:off x="3289025" y="2483775"/>
            <a:ext cx="683700" cy="169200"/>
          </a:xfrm>
          <a:prstGeom prst="rect">
            <a:avLst/>
          </a:prstGeom>
          <a:noFill/>
          <a:ln cap="flat" cmpd="sng" w="28575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91" name="Google Shape;491;p54"/>
          <p:cNvSpPr txBox="1"/>
          <p:nvPr>
            <p:ph type="title"/>
          </p:nvPr>
        </p:nvSpPr>
        <p:spPr>
          <a:xfrm>
            <a:off x="50" y="655225"/>
            <a:ext cx="9144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MEMMOVE</a:t>
            </a:r>
            <a:r>
              <a:rPr lang="en"/>
              <a:t> À LA RESCOUSSE</a:t>
            </a: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7"/>
          <p:cNvSpPr/>
          <p:nvPr/>
        </p:nvSpPr>
        <p:spPr>
          <a:xfrm rot="9815116">
            <a:off x="7223615" y="2600730"/>
            <a:ext cx="1116820" cy="57901"/>
          </a:xfrm>
          <a:prstGeom prst="roundRect">
            <a:avLst>
              <a:gd fmla="val 50000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37"/>
          <p:cNvSpPr txBox="1"/>
          <p:nvPr>
            <p:ph type="title"/>
          </p:nvPr>
        </p:nvSpPr>
        <p:spPr>
          <a:xfrm>
            <a:off x="780925" y="655225"/>
            <a:ext cx="73539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HISTOIRE SIMPLIFIÉE </a:t>
            </a:r>
            <a:r>
              <a:rPr lang="en">
                <a:solidFill>
                  <a:schemeClr val="accent1"/>
                </a:solidFill>
              </a:rPr>
              <a:t>DU C</a:t>
            </a:r>
            <a:endParaRPr/>
          </a:p>
        </p:txBody>
      </p:sp>
      <p:pic>
        <p:nvPicPr>
          <p:cNvPr id="247" name="Google Shape;24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0929" y="2796599"/>
            <a:ext cx="1425026" cy="2003951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37"/>
          <p:cNvSpPr/>
          <p:nvPr/>
        </p:nvSpPr>
        <p:spPr>
          <a:xfrm flipH="1" rot="984884">
            <a:off x="6172965" y="2576355"/>
            <a:ext cx="1116820" cy="57901"/>
          </a:xfrm>
          <a:prstGeom prst="roundRect">
            <a:avLst>
              <a:gd fmla="val 50000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37"/>
          <p:cNvSpPr/>
          <p:nvPr/>
        </p:nvSpPr>
        <p:spPr>
          <a:xfrm rot="-984884">
            <a:off x="5145419" y="2576355"/>
            <a:ext cx="1116820" cy="57901"/>
          </a:xfrm>
          <a:prstGeom prst="roundRect">
            <a:avLst>
              <a:gd fmla="val 50000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37"/>
          <p:cNvSpPr/>
          <p:nvPr/>
        </p:nvSpPr>
        <p:spPr>
          <a:xfrm flipH="1" rot="984884">
            <a:off x="4110647" y="2576355"/>
            <a:ext cx="1116820" cy="57901"/>
          </a:xfrm>
          <a:prstGeom prst="roundRect">
            <a:avLst>
              <a:gd fmla="val 50000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37"/>
          <p:cNvSpPr/>
          <p:nvPr/>
        </p:nvSpPr>
        <p:spPr>
          <a:xfrm rot="-984884">
            <a:off x="3088125" y="2576355"/>
            <a:ext cx="1116820" cy="57901"/>
          </a:xfrm>
          <a:prstGeom prst="roundRect">
            <a:avLst>
              <a:gd fmla="val 50000" name="adj"/>
            </a:avLst>
          </a:prstGeom>
          <a:solidFill>
            <a:srgbClr val="701C7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37"/>
          <p:cNvSpPr/>
          <p:nvPr/>
        </p:nvSpPr>
        <p:spPr>
          <a:xfrm flipH="1" rot="984884">
            <a:off x="2057470" y="2576355"/>
            <a:ext cx="1116820" cy="57901"/>
          </a:xfrm>
          <a:prstGeom prst="roundRect">
            <a:avLst>
              <a:gd fmla="val 50000" name="adj"/>
            </a:avLst>
          </a:prstGeom>
          <a:solidFill>
            <a:srgbClr val="701C7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3" name="Google Shape;253;p37"/>
          <p:cNvGrpSpPr/>
          <p:nvPr/>
        </p:nvGrpSpPr>
        <p:grpSpPr>
          <a:xfrm>
            <a:off x="2205953" y="2637121"/>
            <a:ext cx="1866329" cy="1313173"/>
            <a:chOff x="2683803" y="2543425"/>
            <a:chExt cx="1712857" cy="1230715"/>
          </a:xfrm>
        </p:grpSpPr>
        <p:sp>
          <p:nvSpPr>
            <p:cNvPr id="254" name="Google Shape;254;p37"/>
            <p:cNvSpPr txBox="1"/>
            <p:nvPr/>
          </p:nvSpPr>
          <p:spPr>
            <a:xfrm>
              <a:off x="3191705" y="2737212"/>
              <a:ext cx="696900" cy="27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 sz="800">
                  <a:solidFill>
                    <a:srgbClr val="701C7F"/>
                  </a:solidFill>
                  <a:latin typeface="Roboto"/>
                  <a:ea typeface="Roboto"/>
                  <a:cs typeface="Roboto"/>
                  <a:sym typeface="Roboto"/>
                </a:rPr>
                <a:t>1978 - K&amp;R</a:t>
              </a:r>
              <a:endParaRPr b="1" sz="800">
                <a:solidFill>
                  <a:srgbClr val="701C7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55" name="Google Shape;255;p37"/>
            <p:cNvSpPr/>
            <p:nvPr/>
          </p:nvSpPr>
          <p:spPr>
            <a:xfrm rot="-1789476">
              <a:off x="3457142" y="2572699"/>
              <a:ext cx="160451" cy="160451"/>
            </a:xfrm>
            <a:prstGeom prst="ellipse">
              <a:avLst/>
            </a:prstGeom>
            <a:solidFill>
              <a:srgbClr val="FFFFFF"/>
            </a:solidFill>
            <a:ln cap="flat" cmpd="sng" w="38100">
              <a:solidFill>
                <a:srgbClr val="701C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37"/>
            <p:cNvSpPr/>
            <p:nvPr/>
          </p:nvSpPr>
          <p:spPr>
            <a:xfrm>
              <a:off x="2683803" y="3070640"/>
              <a:ext cx="1712700" cy="703500"/>
            </a:xfrm>
            <a:prstGeom prst="roundRect">
              <a:avLst>
                <a:gd fmla="val 4485" name="adj"/>
              </a:avLst>
            </a:prstGeom>
            <a:solidFill>
              <a:srgbClr val="701C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37"/>
            <p:cNvSpPr txBox="1"/>
            <p:nvPr/>
          </p:nvSpPr>
          <p:spPr>
            <a:xfrm>
              <a:off x="2728060" y="3107839"/>
              <a:ext cx="1668600" cy="62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Spécification non-officielle du C.  Livre coécrit par Ritchie et Brian Kernighan, d’où K&amp;R.</a:t>
              </a:r>
              <a:endParaRPr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58" name="Google Shape;258;p37"/>
            <p:cNvSpPr/>
            <p:nvPr/>
          </p:nvSpPr>
          <p:spPr>
            <a:xfrm>
              <a:off x="3495153" y="3005991"/>
              <a:ext cx="90000" cy="67500"/>
            </a:xfrm>
            <a:prstGeom prst="triangle">
              <a:avLst>
                <a:gd fmla="val 50000" name="adj"/>
              </a:avLst>
            </a:prstGeom>
            <a:solidFill>
              <a:srgbClr val="701C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9" name="Google Shape;259;p37"/>
          <p:cNvGrpSpPr/>
          <p:nvPr/>
        </p:nvGrpSpPr>
        <p:grpSpPr>
          <a:xfrm>
            <a:off x="4332600" y="2637172"/>
            <a:ext cx="1712700" cy="1313173"/>
            <a:chOff x="4734203" y="2543425"/>
            <a:chExt cx="1712700" cy="1230715"/>
          </a:xfrm>
        </p:grpSpPr>
        <p:sp>
          <p:nvSpPr>
            <p:cNvPr id="260" name="Google Shape;260;p37"/>
            <p:cNvSpPr/>
            <p:nvPr/>
          </p:nvSpPr>
          <p:spPr>
            <a:xfrm rot="-1789476">
              <a:off x="5510320" y="2572699"/>
              <a:ext cx="160451" cy="160451"/>
            </a:xfrm>
            <a:prstGeom prst="ellipse">
              <a:avLst/>
            </a:prstGeom>
            <a:solidFill>
              <a:srgbClr val="FFFFFF"/>
            </a:solidFill>
            <a:ln cap="flat" cmpd="sng" w="38100">
              <a:solidFill>
                <a:srgbClr val="85858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37"/>
            <p:cNvSpPr txBox="1"/>
            <p:nvPr/>
          </p:nvSpPr>
          <p:spPr>
            <a:xfrm>
              <a:off x="5234191" y="2737212"/>
              <a:ext cx="696900" cy="27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 sz="800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1999</a:t>
              </a:r>
              <a:endParaRPr b="1" sz="800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62" name="Google Shape;262;p37"/>
            <p:cNvSpPr/>
            <p:nvPr/>
          </p:nvSpPr>
          <p:spPr>
            <a:xfrm>
              <a:off x="4734203" y="3070640"/>
              <a:ext cx="1712700" cy="703500"/>
            </a:xfrm>
            <a:prstGeom prst="roundRect">
              <a:avLst>
                <a:gd fmla="val 4485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37"/>
            <p:cNvSpPr txBox="1"/>
            <p:nvPr/>
          </p:nvSpPr>
          <p:spPr>
            <a:xfrm>
              <a:off x="4778453" y="3107840"/>
              <a:ext cx="1624200" cy="62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C99 : 2ᵉ norme du C.</a:t>
              </a:r>
              <a:br>
                <a:rPr lang="en" sz="800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lang="en" sz="800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C’est le standard le plus utilisé, car supporté par ~100% des machines et ajouts depuis C89.</a:t>
              </a:r>
              <a:endParaRPr sz="800">
                <a:solidFill>
                  <a:srgbClr val="5E5E5E"/>
                </a:solidFill>
              </a:endParaRPr>
            </a:p>
          </p:txBody>
        </p:sp>
        <p:sp>
          <p:nvSpPr>
            <p:cNvPr id="264" name="Google Shape;264;p37"/>
            <p:cNvSpPr/>
            <p:nvPr/>
          </p:nvSpPr>
          <p:spPr>
            <a:xfrm>
              <a:off x="5545553" y="3005991"/>
              <a:ext cx="90000" cy="67500"/>
            </a:xfrm>
            <a:prstGeom prst="triangle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5" name="Google Shape;265;p37"/>
          <p:cNvSpPr/>
          <p:nvPr/>
        </p:nvSpPr>
        <p:spPr>
          <a:xfrm rot="-984884">
            <a:off x="1034948" y="2576355"/>
            <a:ext cx="1116820" cy="57901"/>
          </a:xfrm>
          <a:prstGeom prst="roundRect">
            <a:avLst>
              <a:gd fmla="val 50000" name="adj"/>
            </a:avLst>
          </a:prstGeom>
          <a:solidFill>
            <a:srgbClr val="701C7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6" name="Google Shape;266;p37"/>
          <p:cNvGrpSpPr/>
          <p:nvPr/>
        </p:nvGrpSpPr>
        <p:grpSpPr>
          <a:xfrm>
            <a:off x="1240253" y="1315307"/>
            <a:ext cx="1712700" cy="1246754"/>
            <a:chOff x="1641853" y="1221570"/>
            <a:chExt cx="1712700" cy="1246754"/>
          </a:xfrm>
        </p:grpSpPr>
        <p:sp>
          <p:nvSpPr>
            <p:cNvPr id="267" name="Google Shape;267;p37"/>
            <p:cNvSpPr/>
            <p:nvPr/>
          </p:nvSpPr>
          <p:spPr>
            <a:xfrm>
              <a:off x="1641853" y="1221570"/>
              <a:ext cx="1712700" cy="703500"/>
            </a:xfrm>
            <a:prstGeom prst="roundRect">
              <a:avLst>
                <a:gd fmla="val 4485" name="adj"/>
              </a:avLst>
            </a:prstGeom>
            <a:solidFill>
              <a:srgbClr val="701C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37"/>
            <p:cNvSpPr txBox="1"/>
            <p:nvPr/>
          </p:nvSpPr>
          <p:spPr>
            <a:xfrm>
              <a:off x="2148922" y="1986924"/>
              <a:ext cx="696900" cy="27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 sz="800">
                  <a:solidFill>
                    <a:srgbClr val="701C7F"/>
                  </a:solidFill>
                  <a:latin typeface="Roboto"/>
                  <a:ea typeface="Roboto"/>
                  <a:cs typeface="Roboto"/>
                  <a:sym typeface="Roboto"/>
                </a:rPr>
                <a:t>1972</a:t>
              </a:r>
              <a:endParaRPr b="1" sz="800">
                <a:solidFill>
                  <a:srgbClr val="701C7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69" name="Google Shape;269;p37"/>
            <p:cNvSpPr/>
            <p:nvPr/>
          </p:nvSpPr>
          <p:spPr>
            <a:xfrm rot="10800000">
              <a:off x="2453178" y="1920663"/>
              <a:ext cx="90000" cy="67500"/>
            </a:xfrm>
            <a:prstGeom prst="triangle">
              <a:avLst>
                <a:gd fmla="val 50000" name="adj"/>
              </a:avLst>
            </a:prstGeom>
            <a:solidFill>
              <a:srgbClr val="701C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37"/>
            <p:cNvSpPr txBox="1"/>
            <p:nvPr/>
          </p:nvSpPr>
          <p:spPr>
            <a:xfrm>
              <a:off x="1686103" y="1258770"/>
              <a:ext cx="1624200" cy="62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Création du C par Dennis Ritchie</a:t>
              </a:r>
              <a:endParaRPr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t/>
              </a:r>
              <a:endParaRPr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1600"/>
                </a:spcBef>
                <a:spcAft>
                  <a:spcPts val="1600"/>
                </a:spcAft>
                <a:buNone/>
              </a:pPr>
              <a:r>
                <a:t/>
              </a:r>
              <a:endParaRPr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71" name="Google Shape;271;p37"/>
            <p:cNvSpPr/>
            <p:nvPr/>
          </p:nvSpPr>
          <p:spPr>
            <a:xfrm rot="-1789476">
              <a:off x="2415143" y="2278597"/>
              <a:ext cx="160451" cy="160451"/>
            </a:xfrm>
            <a:prstGeom prst="ellipse">
              <a:avLst/>
            </a:prstGeom>
            <a:solidFill>
              <a:srgbClr val="FFFFFF"/>
            </a:solidFill>
            <a:ln cap="flat" cmpd="sng" w="38100">
              <a:solidFill>
                <a:srgbClr val="701C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2" name="Google Shape;272;p37"/>
          <p:cNvGrpSpPr/>
          <p:nvPr/>
        </p:nvGrpSpPr>
        <p:grpSpPr>
          <a:xfrm>
            <a:off x="5347610" y="1315307"/>
            <a:ext cx="1712715" cy="1246754"/>
            <a:chOff x="5770307" y="1221570"/>
            <a:chExt cx="1712715" cy="1246754"/>
          </a:xfrm>
        </p:grpSpPr>
        <p:sp>
          <p:nvSpPr>
            <p:cNvPr id="273" name="Google Shape;273;p37"/>
            <p:cNvSpPr/>
            <p:nvPr/>
          </p:nvSpPr>
          <p:spPr>
            <a:xfrm rot="-1789476">
              <a:off x="6546711" y="2278597"/>
              <a:ext cx="160451" cy="160451"/>
            </a:xfrm>
            <a:prstGeom prst="ellipse">
              <a:avLst/>
            </a:prstGeom>
            <a:solidFill>
              <a:srgbClr val="FFFFFF"/>
            </a:solidFill>
            <a:ln cap="flat" cmpd="sng" w="38100">
              <a:solidFill>
                <a:srgbClr val="85858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37"/>
            <p:cNvSpPr txBox="1"/>
            <p:nvPr/>
          </p:nvSpPr>
          <p:spPr>
            <a:xfrm>
              <a:off x="5770322" y="1986913"/>
              <a:ext cx="1712700" cy="27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 sz="800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2011 (C11) - 2018 (C17 ou C18)</a:t>
              </a:r>
              <a:endParaRPr b="1" sz="800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75" name="Google Shape;275;p37"/>
            <p:cNvSpPr/>
            <p:nvPr/>
          </p:nvSpPr>
          <p:spPr>
            <a:xfrm>
              <a:off x="5770307" y="1221570"/>
              <a:ext cx="1712700" cy="703500"/>
            </a:xfrm>
            <a:prstGeom prst="roundRect">
              <a:avLst>
                <a:gd fmla="val 4485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37"/>
            <p:cNvSpPr/>
            <p:nvPr/>
          </p:nvSpPr>
          <p:spPr>
            <a:xfrm rot="10800000">
              <a:off x="6581632" y="1920663"/>
              <a:ext cx="90000" cy="67500"/>
            </a:xfrm>
            <a:prstGeom prst="triangle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37"/>
            <p:cNvSpPr txBox="1"/>
            <p:nvPr/>
          </p:nvSpPr>
          <p:spPr>
            <a:xfrm>
              <a:off x="5814557" y="1258770"/>
              <a:ext cx="1624200" cy="62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Changements et ajouts mineurs.</a:t>
              </a:r>
              <a:endParaRPr sz="800">
                <a:solidFill>
                  <a:srgbClr val="5E5E5E"/>
                </a:solidFill>
              </a:endParaRPr>
            </a:p>
          </p:txBody>
        </p:sp>
      </p:grpSp>
      <p:grpSp>
        <p:nvGrpSpPr>
          <p:cNvPr id="278" name="Google Shape;278;p37"/>
          <p:cNvGrpSpPr/>
          <p:nvPr/>
        </p:nvGrpSpPr>
        <p:grpSpPr>
          <a:xfrm>
            <a:off x="3206459" y="1315303"/>
            <a:ext cx="1866329" cy="1246754"/>
            <a:chOff x="3692203" y="1221570"/>
            <a:chExt cx="1712700" cy="1246754"/>
          </a:xfrm>
        </p:grpSpPr>
        <p:sp>
          <p:nvSpPr>
            <p:cNvPr id="279" name="Google Shape;279;p37"/>
            <p:cNvSpPr/>
            <p:nvPr/>
          </p:nvSpPr>
          <p:spPr>
            <a:xfrm rot="-1789476">
              <a:off x="4468320" y="2278597"/>
              <a:ext cx="160451" cy="160451"/>
            </a:xfrm>
            <a:prstGeom prst="ellipse">
              <a:avLst/>
            </a:prstGeom>
            <a:solidFill>
              <a:schemeClr val="lt1"/>
            </a:solidFill>
            <a:ln cap="flat" cmpd="sng" w="38100">
              <a:solidFill>
                <a:srgbClr val="701C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37"/>
            <p:cNvSpPr txBox="1"/>
            <p:nvPr/>
          </p:nvSpPr>
          <p:spPr>
            <a:xfrm>
              <a:off x="3736375" y="1986913"/>
              <a:ext cx="1624200" cy="27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 sz="800">
                  <a:solidFill>
                    <a:srgbClr val="701C7F"/>
                  </a:solidFill>
                  <a:latin typeface="Roboto"/>
                  <a:ea typeface="Roboto"/>
                  <a:cs typeface="Roboto"/>
                  <a:sym typeface="Roboto"/>
                </a:rPr>
                <a:t>1983 → 1989 - ANSI &amp; ISO (1990)</a:t>
              </a:r>
              <a:endParaRPr b="1" sz="800">
                <a:solidFill>
                  <a:srgbClr val="701C7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81" name="Google Shape;281;p37"/>
            <p:cNvSpPr/>
            <p:nvPr/>
          </p:nvSpPr>
          <p:spPr>
            <a:xfrm>
              <a:off x="3692203" y="1221570"/>
              <a:ext cx="1712700" cy="703500"/>
            </a:xfrm>
            <a:prstGeom prst="roundRect">
              <a:avLst>
                <a:gd fmla="val 4485" name="adj"/>
              </a:avLst>
            </a:prstGeom>
            <a:solidFill>
              <a:srgbClr val="701C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37"/>
            <p:cNvSpPr/>
            <p:nvPr/>
          </p:nvSpPr>
          <p:spPr>
            <a:xfrm rot="10800000">
              <a:off x="4503528" y="1920663"/>
              <a:ext cx="90000" cy="67500"/>
            </a:xfrm>
            <a:prstGeom prst="triangle">
              <a:avLst>
                <a:gd fmla="val 50000" name="adj"/>
              </a:avLst>
            </a:prstGeom>
            <a:solidFill>
              <a:srgbClr val="701C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37"/>
            <p:cNvSpPr txBox="1"/>
            <p:nvPr/>
          </p:nvSpPr>
          <p:spPr>
            <a:xfrm>
              <a:off x="3736453" y="1258770"/>
              <a:ext cx="1624200" cy="624600"/>
            </a:xfrm>
            <a:prstGeom prst="rect">
              <a:avLst/>
            </a:prstGeom>
            <a:solidFill>
              <a:srgbClr val="701C7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Standardisation du C, le C89 (aussi appelé ANSI C) devient la première norme officielle.</a:t>
              </a:r>
              <a:endParaRPr sz="800">
                <a:solidFill>
                  <a:schemeClr val="lt1"/>
                </a:solidFill>
              </a:endParaRPr>
            </a:p>
          </p:txBody>
        </p:sp>
      </p:grpSp>
      <p:grpSp>
        <p:nvGrpSpPr>
          <p:cNvPr id="284" name="Google Shape;284;p37"/>
          <p:cNvGrpSpPr/>
          <p:nvPr/>
        </p:nvGrpSpPr>
        <p:grpSpPr>
          <a:xfrm flipH="1" rot="10800000">
            <a:off x="6385076" y="2646916"/>
            <a:ext cx="1941003" cy="1313205"/>
            <a:chOff x="5770307" y="1221570"/>
            <a:chExt cx="1712700" cy="1246754"/>
          </a:xfrm>
        </p:grpSpPr>
        <p:sp>
          <p:nvSpPr>
            <p:cNvPr id="285" name="Google Shape;285;p37"/>
            <p:cNvSpPr/>
            <p:nvPr/>
          </p:nvSpPr>
          <p:spPr>
            <a:xfrm rot="-1789476">
              <a:off x="6546711" y="2278597"/>
              <a:ext cx="160451" cy="160451"/>
            </a:xfrm>
            <a:prstGeom prst="ellipse">
              <a:avLst/>
            </a:prstGeom>
            <a:solidFill>
              <a:srgbClr val="FFFFFF"/>
            </a:solidFill>
            <a:ln cap="flat" cmpd="sng" w="38100">
              <a:solidFill>
                <a:srgbClr val="85858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37"/>
            <p:cNvSpPr txBox="1"/>
            <p:nvPr/>
          </p:nvSpPr>
          <p:spPr>
            <a:xfrm rot="10800000">
              <a:off x="5953622" y="1986913"/>
              <a:ext cx="1425000" cy="27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 sz="800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2023 (C23)</a:t>
              </a:r>
              <a:endParaRPr b="1" sz="800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87" name="Google Shape;287;p37"/>
            <p:cNvSpPr/>
            <p:nvPr/>
          </p:nvSpPr>
          <p:spPr>
            <a:xfrm>
              <a:off x="5770307" y="1221570"/>
              <a:ext cx="1712700" cy="703500"/>
            </a:xfrm>
            <a:prstGeom prst="roundRect">
              <a:avLst>
                <a:gd fmla="val 4485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37"/>
            <p:cNvSpPr/>
            <p:nvPr/>
          </p:nvSpPr>
          <p:spPr>
            <a:xfrm rot="10800000">
              <a:off x="6581632" y="1920663"/>
              <a:ext cx="90000" cy="67500"/>
            </a:xfrm>
            <a:prstGeom prst="triangle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37"/>
            <p:cNvSpPr txBox="1"/>
            <p:nvPr/>
          </p:nvSpPr>
          <p:spPr>
            <a:xfrm rot="10800000">
              <a:off x="5814557" y="1258770"/>
              <a:ext cx="1624200" cy="62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750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Modernisation notable du langage (suppression de vieilleries) et emprunts au C++ (nullptr / constexpr), expérimental à ce jour (février 2025)</a:t>
              </a:r>
              <a:endParaRPr sz="750">
                <a:solidFill>
                  <a:srgbClr val="5E5E5E"/>
                </a:solidFill>
              </a:endParaRPr>
            </a:p>
          </p:txBody>
        </p:sp>
      </p:grpSp>
      <p:cxnSp>
        <p:nvCxnSpPr>
          <p:cNvPr id="290" name="Google Shape;290;p37"/>
          <p:cNvCxnSpPr/>
          <p:nvPr/>
        </p:nvCxnSpPr>
        <p:spPr>
          <a:xfrm flipH="1">
            <a:off x="1769675" y="3572575"/>
            <a:ext cx="484500" cy="6600"/>
          </a:xfrm>
          <a:prstGeom prst="straightConnector1">
            <a:avLst/>
          </a:prstGeom>
          <a:noFill/>
          <a:ln cap="flat" cmpd="sng" w="38100">
            <a:solidFill>
              <a:srgbClr val="701C7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91" name="Google Shape;291;p37"/>
          <p:cNvSpPr txBox="1"/>
          <p:nvPr/>
        </p:nvSpPr>
        <p:spPr>
          <a:xfrm>
            <a:off x="7431300" y="4507775"/>
            <a:ext cx="1712700" cy="2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Article de blog sur le K&amp;R</a:t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55"/>
          <p:cNvSpPr txBox="1"/>
          <p:nvPr/>
        </p:nvSpPr>
        <p:spPr>
          <a:xfrm>
            <a:off x="351925" y="1678400"/>
            <a:ext cx="8574900" cy="22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Résumé de C99 Rationale §7.21.2, à propos des fonctions de copie :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-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Une fonction de copie doit fonctionner </a:t>
            </a:r>
            <a:r>
              <a:rPr b="1" lang="en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même si les zones de mémoire se chevauchent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-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Une fonction de copie doit </a:t>
            </a:r>
            <a:r>
              <a:rPr b="1" lang="en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être rapide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(et utiliser efficacement le hardware)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-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Contradiction ⇒ gérer le chevauchement dégrade les performances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→ 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memcpy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pour la rapidité (ne gère pas le chevauchement)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→ 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memmove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pour la fonctionnalité (gère le chevauchement)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97" name="Google Shape;497;p55"/>
          <p:cNvSpPr txBox="1"/>
          <p:nvPr>
            <p:ph type="title"/>
          </p:nvPr>
        </p:nvSpPr>
        <p:spPr>
          <a:xfrm>
            <a:off x="50" y="655225"/>
            <a:ext cx="9144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POURQUOI</a:t>
            </a:r>
            <a:r>
              <a:rPr lang="en">
                <a:solidFill>
                  <a:schemeClr val="dk2"/>
                </a:solidFill>
              </a:rPr>
              <a:t> </a:t>
            </a:r>
            <a:r>
              <a:rPr lang="en">
                <a:solidFill>
                  <a:schemeClr val="dk2"/>
                </a:solidFill>
              </a:rPr>
              <a:t>MEMMOVE </a:t>
            </a:r>
            <a:r>
              <a:rPr lang="en"/>
              <a:t>?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56"/>
          <p:cNvSpPr txBox="1"/>
          <p:nvPr>
            <p:ph type="title"/>
          </p:nvPr>
        </p:nvSpPr>
        <p:spPr>
          <a:xfrm>
            <a:off x="50" y="655225"/>
            <a:ext cx="9144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 POINTEURS</a:t>
            </a:r>
            <a:r>
              <a:rPr lang="en">
                <a:solidFill>
                  <a:schemeClr val="dk2"/>
                </a:solidFill>
              </a:rPr>
              <a:t> RESTREINTS</a:t>
            </a:r>
            <a:endParaRPr>
              <a:solidFill>
                <a:schemeClr val="accent1"/>
              </a:solidFill>
            </a:endParaRPr>
          </a:p>
        </p:txBody>
      </p:sp>
      <p:pic>
        <p:nvPicPr>
          <p:cNvPr id="503" name="Google Shape;503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200" y="1752875"/>
            <a:ext cx="6838950" cy="485775"/>
          </a:xfrm>
          <a:prstGeom prst="rect">
            <a:avLst/>
          </a:prstGeom>
          <a:noFill/>
          <a:ln>
            <a:noFill/>
          </a:ln>
        </p:spPr>
      </p:pic>
      <p:sp>
        <p:nvSpPr>
          <p:cNvPr id="504" name="Google Shape;504;p56"/>
          <p:cNvSpPr txBox="1"/>
          <p:nvPr/>
        </p:nvSpPr>
        <p:spPr>
          <a:xfrm>
            <a:off x="507575" y="1373850"/>
            <a:ext cx="1184400" cy="30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C89 §7.11.2.1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05" name="Google Shape;505;p56"/>
          <p:cNvSpPr txBox="1"/>
          <p:nvPr/>
        </p:nvSpPr>
        <p:spPr>
          <a:xfrm>
            <a:off x="538200" y="2313175"/>
            <a:ext cx="1228200" cy="30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C99 §7.21.2.1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06" name="Google Shape;506;p56"/>
          <p:cNvSpPr/>
          <p:nvPr/>
        </p:nvSpPr>
        <p:spPr>
          <a:xfrm>
            <a:off x="2382250" y="1969425"/>
            <a:ext cx="852900" cy="2232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07" name="Google Shape;507;p56"/>
          <p:cNvSpPr/>
          <p:nvPr/>
        </p:nvSpPr>
        <p:spPr>
          <a:xfrm>
            <a:off x="4950725" y="1969425"/>
            <a:ext cx="852900" cy="2232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08" name="Google Shape;508;p56"/>
          <p:cNvSpPr txBox="1"/>
          <p:nvPr/>
        </p:nvSpPr>
        <p:spPr>
          <a:xfrm>
            <a:off x="2118300" y="2788300"/>
            <a:ext cx="4284000" cy="14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Un pointeur marqué </a:t>
            </a:r>
            <a:r>
              <a:rPr b="1" lang="en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restrict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doit être le </a:t>
            </a:r>
            <a:r>
              <a:rPr b="1" lang="en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seul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à accéder à sa zone de mémoire !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→ Sinon comportement indéfini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C99 §6.7.3/7, §6.7.3.1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Objectif: </a:t>
            </a:r>
            <a:r>
              <a:rPr b="1" lang="en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optimisation !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509" name="Google Shape;509;p56"/>
          <p:cNvCxnSpPr>
            <a:stCxn id="506" idx="2"/>
            <a:endCxn id="508" idx="0"/>
          </p:cNvCxnSpPr>
          <p:nvPr/>
        </p:nvCxnSpPr>
        <p:spPr>
          <a:xfrm flipH="1" rot="-5400000">
            <a:off x="3236650" y="1764675"/>
            <a:ext cx="595800" cy="1451700"/>
          </a:xfrm>
          <a:prstGeom prst="curvedConnector3">
            <a:avLst>
              <a:gd fmla="val 49990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0" name="Google Shape;510;p56"/>
          <p:cNvCxnSpPr>
            <a:stCxn id="507" idx="2"/>
            <a:endCxn id="508" idx="0"/>
          </p:cNvCxnSpPr>
          <p:nvPr/>
        </p:nvCxnSpPr>
        <p:spPr>
          <a:xfrm rot="5400000">
            <a:off x="4520825" y="1932075"/>
            <a:ext cx="595800" cy="1116900"/>
          </a:xfrm>
          <a:prstGeom prst="curvedConnector3">
            <a:avLst>
              <a:gd fmla="val 49990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1" name="Google Shape;511;p56"/>
          <p:cNvSpPr txBox="1"/>
          <p:nvPr/>
        </p:nvSpPr>
        <p:spPr>
          <a:xfrm>
            <a:off x="6832200" y="4031025"/>
            <a:ext cx="2311800" cy="7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Pour aller plus loin :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-"/>
            </a:pPr>
            <a:r>
              <a:rPr lang="en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StackOverflow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-"/>
            </a:pPr>
            <a:r>
              <a:rPr lang="en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5"/>
              </a:rPr>
              <a:t>Wikipédia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57"/>
          <p:cNvSpPr txBox="1"/>
          <p:nvPr>
            <p:ph type="title"/>
          </p:nvPr>
        </p:nvSpPr>
        <p:spPr>
          <a:xfrm>
            <a:off x="50" y="655225"/>
            <a:ext cx="9144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SIZEOF</a:t>
            </a:r>
            <a:r>
              <a:rPr lang="en">
                <a:solidFill>
                  <a:schemeClr val="dk2"/>
                </a:solidFill>
              </a:rPr>
              <a:t>(STRUCT)</a:t>
            </a:r>
            <a:r>
              <a:rPr lang="en">
                <a:solidFill>
                  <a:schemeClr val="dk2"/>
                </a:solidFill>
              </a:rPr>
              <a:t> </a:t>
            </a:r>
            <a:r>
              <a:rPr lang="en"/>
              <a:t>ET LES MATHS…</a:t>
            </a:r>
            <a:endParaRPr/>
          </a:p>
        </p:txBody>
      </p:sp>
      <p:sp>
        <p:nvSpPr>
          <p:cNvPr id="517" name="Google Shape;517;p57"/>
          <p:cNvSpPr/>
          <p:nvPr/>
        </p:nvSpPr>
        <p:spPr>
          <a:xfrm>
            <a:off x="4296650" y="2330034"/>
            <a:ext cx="1015200" cy="757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18" name="Google Shape;518;p57"/>
          <p:cNvSpPr txBox="1"/>
          <p:nvPr/>
        </p:nvSpPr>
        <p:spPr>
          <a:xfrm>
            <a:off x="5488025" y="2049775"/>
            <a:ext cx="3048900" cy="13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char = 1 byte(s) *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int = 4 byte(s) *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struct = 8 byte(s) *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Donc 1 + 4 = 8 ?</a:t>
            </a: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19" name="Google Shape;519;p57"/>
          <p:cNvSpPr txBox="1"/>
          <p:nvPr/>
        </p:nvSpPr>
        <p:spPr>
          <a:xfrm>
            <a:off x="7406450" y="4485525"/>
            <a:ext cx="1737600" cy="3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* Dépend du système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20" name="Google Shape;520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55225"/>
            <a:ext cx="3991776" cy="34332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58"/>
          <p:cNvSpPr txBox="1"/>
          <p:nvPr>
            <p:ph type="title"/>
          </p:nvPr>
        </p:nvSpPr>
        <p:spPr>
          <a:xfrm>
            <a:off x="50" y="655225"/>
            <a:ext cx="9144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L’ALIGNEMENT</a:t>
            </a:r>
            <a:r>
              <a:rPr lang="en">
                <a:solidFill>
                  <a:schemeClr val="dk2"/>
                </a:solidFill>
              </a:rPr>
              <a:t> EN MÉMOIRE</a:t>
            </a:r>
            <a:endParaRPr>
              <a:solidFill>
                <a:schemeClr val="accent1"/>
              </a:solidFill>
            </a:endParaRPr>
          </a:p>
        </p:txBody>
      </p:sp>
      <p:graphicFrame>
        <p:nvGraphicFramePr>
          <p:cNvPr id="526" name="Google Shape;526;p58"/>
          <p:cNvGraphicFramePr/>
          <p:nvPr/>
        </p:nvGraphicFramePr>
        <p:xfrm>
          <a:off x="861525" y="2418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{3B300624-9764-40C0-951E-F490099FCCCF}</a:tableStyleId>
              </a:tblPr>
              <a:tblGrid>
                <a:gridCol w="899925"/>
                <a:gridCol w="733375"/>
                <a:gridCol w="816650"/>
                <a:gridCol w="816650"/>
                <a:gridCol w="816650"/>
                <a:gridCol w="816650"/>
                <a:gridCol w="816650"/>
                <a:gridCol w="816650"/>
                <a:gridCol w="8166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Adresse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Contenu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char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int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int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int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</a:t>
                      </a:r>
                      <a:r>
                        <a:rPr lang="en"/>
                        <a:t>nt 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….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…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…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527" name="Google Shape;527;p58"/>
          <p:cNvSpPr txBox="1"/>
          <p:nvPr/>
        </p:nvSpPr>
        <p:spPr>
          <a:xfrm>
            <a:off x="1093188" y="1668250"/>
            <a:ext cx="3811500" cy="3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On s’attend à une structure de </a:t>
            </a:r>
            <a:r>
              <a:rPr b="1" lang="en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5 octets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: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28" name="Google Shape;528;p58"/>
          <p:cNvSpPr txBox="1"/>
          <p:nvPr/>
        </p:nvSpPr>
        <p:spPr>
          <a:xfrm rot="5400000">
            <a:off x="6678788" y="889775"/>
            <a:ext cx="611100" cy="24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{</a:t>
            </a:r>
            <a:endParaRPr sz="13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29" name="Google Shape;529;p58"/>
          <p:cNvSpPr txBox="1"/>
          <p:nvPr/>
        </p:nvSpPr>
        <p:spPr>
          <a:xfrm>
            <a:off x="6171938" y="1511000"/>
            <a:ext cx="1961100" cy="2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Hors de la structure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59"/>
          <p:cNvSpPr txBox="1"/>
          <p:nvPr>
            <p:ph type="title"/>
          </p:nvPr>
        </p:nvSpPr>
        <p:spPr>
          <a:xfrm>
            <a:off x="50" y="655225"/>
            <a:ext cx="9144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L’ALIGNEMENT</a:t>
            </a:r>
            <a:r>
              <a:rPr lang="en">
                <a:solidFill>
                  <a:schemeClr val="dk2"/>
                </a:solidFill>
              </a:rPr>
              <a:t> EN MÉMOIRE</a:t>
            </a:r>
            <a:endParaRPr>
              <a:solidFill>
                <a:schemeClr val="accent1"/>
              </a:solidFill>
            </a:endParaRPr>
          </a:p>
        </p:txBody>
      </p:sp>
      <p:graphicFrame>
        <p:nvGraphicFramePr>
          <p:cNvPr id="535" name="Google Shape;535;p59"/>
          <p:cNvGraphicFramePr/>
          <p:nvPr/>
        </p:nvGraphicFramePr>
        <p:xfrm>
          <a:off x="897125" y="3028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{3B300624-9764-40C0-951E-F490099FCCCF}</a:tableStyleId>
              </a:tblPr>
              <a:tblGrid>
                <a:gridCol w="899925"/>
                <a:gridCol w="733375"/>
                <a:gridCol w="816650"/>
                <a:gridCol w="816650"/>
                <a:gridCol w="816650"/>
                <a:gridCol w="816650"/>
                <a:gridCol w="816650"/>
                <a:gridCol w="816650"/>
                <a:gridCol w="8166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Adresse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Contenu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char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padding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padding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padding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int 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int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int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int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536" name="Google Shape;536;p59"/>
          <p:cNvSpPr txBox="1"/>
          <p:nvPr/>
        </p:nvSpPr>
        <p:spPr>
          <a:xfrm>
            <a:off x="1093201" y="1668250"/>
            <a:ext cx="3977700" cy="3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En réalité, on a une structure de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8</a:t>
            </a:r>
            <a:r>
              <a:rPr b="1" lang="en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octets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: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37" name="Google Shape;537;p59"/>
          <p:cNvSpPr txBox="1"/>
          <p:nvPr/>
        </p:nvSpPr>
        <p:spPr>
          <a:xfrm rot="-5400000">
            <a:off x="3447663" y="2903950"/>
            <a:ext cx="611100" cy="24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{</a:t>
            </a:r>
            <a:endParaRPr sz="13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38" name="Google Shape;538;p59"/>
          <p:cNvSpPr txBox="1"/>
          <p:nvPr/>
        </p:nvSpPr>
        <p:spPr>
          <a:xfrm>
            <a:off x="897125" y="4274500"/>
            <a:ext cx="54744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3 octets de padding entre le char et l’int, pour décaler l’int.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Ils sont ajoutés par le compilateur.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39" name="Google Shape;539;p59"/>
          <p:cNvSpPr txBox="1"/>
          <p:nvPr/>
        </p:nvSpPr>
        <p:spPr>
          <a:xfrm>
            <a:off x="897125" y="2226150"/>
            <a:ext cx="4173900" cy="6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nt = 4 octets, doit* être </a:t>
            </a:r>
            <a:r>
              <a:rPr b="1" lang="en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aligné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sur 4 octets.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⇒ Il est stocké à une adresse </a:t>
            </a:r>
            <a:r>
              <a:rPr b="1" lang="en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multiple de 4</a:t>
            </a:r>
            <a:endParaRPr b="1" u="sng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40" name="Google Shape;540;p59"/>
          <p:cNvSpPr/>
          <p:nvPr/>
        </p:nvSpPr>
        <p:spPr>
          <a:xfrm flipH="1">
            <a:off x="4976025" y="2352800"/>
            <a:ext cx="608700" cy="6012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41" name="Google Shape;541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45900" y="1355025"/>
            <a:ext cx="2314575" cy="1133475"/>
          </a:xfrm>
          <a:prstGeom prst="rect">
            <a:avLst/>
          </a:prstGeom>
          <a:noFill/>
          <a:ln>
            <a:noFill/>
          </a:ln>
        </p:spPr>
      </p:pic>
      <p:sp>
        <p:nvSpPr>
          <p:cNvPr id="542" name="Google Shape;542;p59"/>
          <p:cNvSpPr/>
          <p:nvPr/>
        </p:nvSpPr>
        <p:spPr>
          <a:xfrm>
            <a:off x="5431825" y="1668250"/>
            <a:ext cx="647700" cy="12765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43" name="Google Shape;543;p59"/>
          <p:cNvSpPr txBox="1"/>
          <p:nvPr/>
        </p:nvSpPr>
        <p:spPr>
          <a:xfrm>
            <a:off x="6245900" y="2473075"/>
            <a:ext cx="25716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Il existe des mots-clefs pour modifier/connaître l’alignement.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44" name="Google Shape;544;p59"/>
          <p:cNvSpPr txBox="1"/>
          <p:nvPr/>
        </p:nvSpPr>
        <p:spPr>
          <a:xfrm>
            <a:off x="6939725" y="4443525"/>
            <a:ext cx="2204400" cy="3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* </a:t>
            </a:r>
            <a:r>
              <a:rPr lang="en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5"/>
              </a:rPr>
              <a:t>Pour plus de détails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60"/>
          <p:cNvSpPr txBox="1"/>
          <p:nvPr>
            <p:ph type="title"/>
          </p:nvPr>
        </p:nvSpPr>
        <p:spPr>
          <a:xfrm>
            <a:off x="50" y="655225"/>
            <a:ext cx="9144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 CHAMPS</a:t>
            </a:r>
            <a:r>
              <a:rPr lang="en">
                <a:solidFill>
                  <a:schemeClr val="dk2"/>
                </a:solidFill>
              </a:rPr>
              <a:t> DE BIT</a:t>
            </a:r>
            <a:endParaRPr>
              <a:solidFill>
                <a:schemeClr val="accent1"/>
              </a:solidFill>
            </a:endParaRPr>
          </a:p>
        </p:txBody>
      </p:sp>
      <p:pic>
        <p:nvPicPr>
          <p:cNvPr id="550" name="Google Shape;550;p60"/>
          <p:cNvPicPr preferRelativeResize="0"/>
          <p:nvPr/>
        </p:nvPicPr>
        <p:blipFill rotWithShape="1">
          <a:blip r:embed="rId3">
            <a:alphaModFix/>
          </a:blip>
          <a:srcRect b="0" l="0" r="11292" t="0"/>
          <a:stretch/>
        </p:blipFill>
        <p:spPr>
          <a:xfrm>
            <a:off x="161975" y="1709250"/>
            <a:ext cx="4085324" cy="1528025"/>
          </a:xfrm>
          <a:prstGeom prst="rect">
            <a:avLst/>
          </a:prstGeom>
          <a:noFill/>
          <a:ln>
            <a:noFill/>
          </a:ln>
        </p:spPr>
      </p:pic>
      <p:sp>
        <p:nvSpPr>
          <p:cNvPr id="551" name="Google Shape;551;p60"/>
          <p:cNvSpPr txBox="1"/>
          <p:nvPr/>
        </p:nvSpPr>
        <p:spPr>
          <a:xfrm>
            <a:off x="4357625" y="1522875"/>
            <a:ext cx="4707600" cy="32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est un champ normal.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est un </a:t>
            </a:r>
            <a:r>
              <a:rPr b="1" lang="en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champ de bits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de 2 bits précisément.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est un unsigned </a:t>
            </a:r>
            <a:r>
              <a:rPr b="1" lang="en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tronqué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à 2 bits au lieu de généralement 32 ou 64 bits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ne peut stocker une valeur </a:t>
            </a:r>
            <a:r>
              <a:rPr b="1" lang="en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que de 0 à 3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*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Certaines restrictions s'appliquent aux champs de bits, les principales étant :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-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On ne peut pas prendre son 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adresse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avec &amp; …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(C89 §6.5.2.1 note de bas de page n°59, C99 §6.7.2.1, note de bas de page n°103)</a:t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-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Ni sa taille avec sizeof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(C89 §6.3.3.4 (</a:t>
            </a:r>
            <a:r>
              <a:rPr i="1" lang="en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Constraints</a:t>
            </a:r>
            <a:r>
              <a:rPr lang="en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), C99 §6.5.3.4/1)</a:t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* m est non-signé, donc l’overflow s’applique comme sur un unsigned normal, ça repart de 0. Si m était signé, alors l’overflow causerait un comportement indéfini</a:t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52" name="Google Shape;552;p60"/>
          <p:cNvSpPr txBox="1"/>
          <p:nvPr/>
        </p:nvSpPr>
        <p:spPr>
          <a:xfrm>
            <a:off x="0" y="4497875"/>
            <a:ext cx="1853400" cy="3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C89 §6.5.2.1, §6.7.2.1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53" name="Google Shape;553;p60"/>
          <p:cNvSpPr txBox="1"/>
          <p:nvPr/>
        </p:nvSpPr>
        <p:spPr>
          <a:xfrm>
            <a:off x="1150725" y="1124475"/>
            <a:ext cx="4207500" cy="3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Champ de bit → </a:t>
            </a:r>
            <a:r>
              <a:rPr i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bit-field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ou </a:t>
            </a:r>
            <a:r>
              <a:rPr i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bitfield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en anglais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61"/>
          <p:cNvSpPr txBox="1"/>
          <p:nvPr>
            <p:ph type="title"/>
          </p:nvPr>
        </p:nvSpPr>
        <p:spPr>
          <a:xfrm>
            <a:off x="50" y="655225"/>
            <a:ext cx="9144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 CHAMPS</a:t>
            </a:r>
            <a:r>
              <a:rPr lang="en">
                <a:solidFill>
                  <a:schemeClr val="dk2"/>
                </a:solidFill>
              </a:rPr>
              <a:t> DE BIT </a:t>
            </a:r>
            <a:r>
              <a:rPr lang="en"/>
              <a:t>//</a:t>
            </a:r>
            <a:r>
              <a:rPr lang="en">
                <a:solidFill>
                  <a:schemeClr val="dk2"/>
                </a:solidFill>
              </a:rPr>
              <a:t> &lt;limits.h&gt;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559" name="Google Shape;559;p61"/>
          <p:cNvSpPr txBox="1"/>
          <p:nvPr/>
        </p:nvSpPr>
        <p:spPr>
          <a:xfrm>
            <a:off x="4380525" y="1365425"/>
            <a:ext cx="4615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Usage bas niveau, </a:t>
            </a:r>
            <a:r>
              <a:rPr b="1" lang="en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nombre de bits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à :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-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Lire (protocoles réseau, décompression binaire)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-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Écrire (compression binaire, systèmes embarqués spécifiques)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-"/>
            </a:pPr>
            <a:r>
              <a:rPr b="1" lang="en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Nécessaire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pour fonctionner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Application spécifique, la </a:t>
            </a:r>
            <a:r>
              <a:rPr b="1" lang="en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valeur maximale d’une donnée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est fixe et connue :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-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Ici, coordonnées aux échecs (maximum 8)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-"/>
            </a:pPr>
            <a:r>
              <a:rPr b="1" lang="en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Optimisation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(économie de mémoire)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60" name="Google Shape;560;p61"/>
          <p:cNvSpPr txBox="1"/>
          <p:nvPr/>
        </p:nvSpPr>
        <p:spPr>
          <a:xfrm>
            <a:off x="217263" y="3617400"/>
            <a:ext cx="3313200" cy="119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Valeur minimale/maximale d’un type :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&lt;limits.h&gt; (C89 §5.2.4.2.1, C99 §5.2.4.2.1)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-"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INT_MIN / INT_MAX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-"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UINT_MIN / UINT_MAX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-"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CHAR_MIN / CHAR_MAX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-"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…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61" name="Google Shape;561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275" y="1635175"/>
            <a:ext cx="3476625" cy="1190625"/>
          </a:xfrm>
          <a:prstGeom prst="rect">
            <a:avLst/>
          </a:prstGeom>
          <a:noFill/>
          <a:ln>
            <a:noFill/>
          </a:ln>
        </p:spPr>
      </p:pic>
      <p:sp>
        <p:nvSpPr>
          <p:cNvPr id="562" name="Google Shape;562;p61"/>
          <p:cNvSpPr/>
          <p:nvPr/>
        </p:nvSpPr>
        <p:spPr>
          <a:xfrm flipH="1" rot="10800000">
            <a:off x="872700" y="2672100"/>
            <a:ext cx="3392100" cy="9453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63" name="Google Shape;563;p61"/>
          <p:cNvSpPr txBox="1"/>
          <p:nvPr/>
        </p:nvSpPr>
        <p:spPr>
          <a:xfrm>
            <a:off x="1150725" y="1124475"/>
            <a:ext cx="4207500" cy="3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Champ de bit → </a:t>
            </a:r>
            <a:r>
              <a:rPr i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bit-field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ou </a:t>
            </a:r>
            <a:r>
              <a:rPr i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bitfield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en anglais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62"/>
          <p:cNvSpPr txBox="1"/>
          <p:nvPr>
            <p:ph type="title"/>
          </p:nvPr>
        </p:nvSpPr>
        <p:spPr>
          <a:xfrm>
            <a:off x="50" y="655225"/>
            <a:ext cx="9144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 </a:t>
            </a:r>
            <a:r>
              <a:rPr lang="en">
                <a:solidFill>
                  <a:schemeClr val="dk2"/>
                </a:solidFill>
              </a:rPr>
              <a:t>UNIONS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569" name="Google Shape;569;p62"/>
          <p:cNvSpPr txBox="1"/>
          <p:nvPr/>
        </p:nvSpPr>
        <p:spPr>
          <a:xfrm>
            <a:off x="4553475" y="1430300"/>
            <a:ext cx="44562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Structure :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-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Contient </a:t>
            </a:r>
            <a:r>
              <a:rPr b="1" lang="en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tous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les champs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-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Prend de l’espace mémoire, mais…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-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On peut lire et écrire dans tous les champs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70" name="Google Shape;570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6300" y="1221550"/>
            <a:ext cx="1758275" cy="2975550"/>
          </a:xfrm>
          <a:prstGeom prst="rect">
            <a:avLst/>
          </a:prstGeom>
          <a:noFill/>
          <a:ln>
            <a:noFill/>
          </a:ln>
        </p:spPr>
      </p:pic>
      <p:sp>
        <p:nvSpPr>
          <p:cNvPr id="571" name="Google Shape;571;p62"/>
          <p:cNvSpPr/>
          <p:nvPr/>
        </p:nvSpPr>
        <p:spPr>
          <a:xfrm>
            <a:off x="2401850" y="1430300"/>
            <a:ext cx="1677300" cy="831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72" name="Google Shape;572;p62"/>
          <p:cNvSpPr/>
          <p:nvPr/>
        </p:nvSpPr>
        <p:spPr>
          <a:xfrm>
            <a:off x="2401850" y="3074775"/>
            <a:ext cx="1677300" cy="831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73" name="Google Shape;573;p62"/>
          <p:cNvSpPr txBox="1"/>
          <p:nvPr/>
        </p:nvSpPr>
        <p:spPr>
          <a:xfrm>
            <a:off x="4236825" y="2744325"/>
            <a:ext cx="4856100" cy="16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Union :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-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ontient </a:t>
            </a:r>
            <a:r>
              <a:rPr b="1" lang="en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un seul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des champs à la fois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-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Économie de mémoire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-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On peut écrire dans tous les champs, mais écrase la valeur du dernier champ modifié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-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On peut lire tous les champs, mais seul celui dans lequel on a écrit aura un valeur cohérente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74" name="Google Shape;574;p62"/>
          <p:cNvSpPr txBox="1"/>
          <p:nvPr/>
        </p:nvSpPr>
        <p:spPr>
          <a:xfrm>
            <a:off x="356300" y="4503850"/>
            <a:ext cx="7349100" cy="2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union + struct + champs de bits = float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(</a:t>
            </a:r>
            <a:r>
              <a:rPr i="1" lang="en" sz="11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5"/>
              </a:rPr>
              <a:t>type-punning </a:t>
            </a:r>
            <a:r>
              <a:rPr lang="en" sz="11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6"/>
              </a:rPr>
              <a:t>explicitement autorisé en C mais indéfini en C++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)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9" name="Google Shape;579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" y="1072600"/>
            <a:ext cx="2685391" cy="3735875"/>
          </a:xfrm>
          <a:prstGeom prst="rect">
            <a:avLst/>
          </a:prstGeom>
          <a:noFill/>
          <a:ln>
            <a:noFill/>
          </a:ln>
        </p:spPr>
      </p:pic>
      <p:sp>
        <p:nvSpPr>
          <p:cNvPr id="580" name="Google Shape;580;p63"/>
          <p:cNvSpPr txBox="1"/>
          <p:nvPr>
            <p:ph type="title"/>
          </p:nvPr>
        </p:nvSpPr>
        <p:spPr>
          <a:xfrm>
            <a:off x="50" y="655225"/>
            <a:ext cx="9144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 </a:t>
            </a:r>
            <a:r>
              <a:rPr lang="en">
                <a:solidFill>
                  <a:schemeClr val="dk2"/>
                </a:solidFill>
              </a:rPr>
              <a:t>	UNIONS - ÉTUDE DE </a:t>
            </a:r>
            <a:r>
              <a:rPr lang="en">
                <a:solidFill>
                  <a:schemeClr val="dk2"/>
                </a:solidFill>
              </a:rPr>
              <a:t>(C)SFML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581" name="Google Shape;581;p63"/>
          <p:cNvSpPr txBox="1"/>
          <p:nvPr/>
        </p:nvSpPr>
        <p:spPr>
          <a:xfrm>
            <a:off x="1405500" y="753425"/>
            <a:ext cx="573900" cy="14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]</a:t>
            </a:r>
            <a:endParaRPr sz="8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82" name="Google Shape;582;p63"/>
          <p:cNvSpPr txBox="1"/>
          <p:nvPr/>
        </p:nvSpPr>
        <p:spPr>
          <a:xfrm>
            <a:off x="1798200" y="1237325"/>
            <a:ext cx="13746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Type d’event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83" name="Google Shape;583;p63"/>
          <p:cNvSpPr txBox="1"/>
          <p:nvPr/>
        </p:nvSpPr>
        <p:spPr>
          <a:xfrm>
            <a:off x="1633400" y="1612200"/>
            <a:ext cx="5739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]</a:t>
            </a:r>
            <a:endParaRPr sz="1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84" name="Google Shape;584;p63"/>
          <p:cNvSpPr txBox="1"/>
          <p:nvPr/>
        </p:nvSpPr>
        <p:spPr>
          <a:xfrm>
            <a:off x="2198525" y="2403075"/>
            <a:ext cx="1586100" cy="5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Structure pour chaque event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85" name="Google Shape;585;p63"/>
          <p:cNvSpPr txBox="1"/>
          <p:nvPr/>
        </p:nvSpPr>
        <p:spPr>
          <a:xfrm>
            <a:off x="2598900" y="3217000"/>
            <a:ext cx="573900" cy="16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]</a:t>
            </a:r>
            <a:endParaRPr sz="10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86" name="Google Shape;586;p63"/>
          <p:cNvSpPr txBox="1"/>
          <p:nvPr/>
        </p:nvSpPr>
        <p:spPr>
          <a:xfrm>
            <a:off x="3187950" y="3898525"/>
            <a:ext cx="2635800" cy="5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Structure event, avec un type et une union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87" name="Google Shape;587;p63"/>
          <p:cNvSpPr txBox="1"/>
          <p:nvPr/>
        </p:nvSpPr>
        <p:spPr>
          <a:xfrm>
            <a:off x="5053500" y="1519325"/>
            <a:ext cx="3633000" cy="6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Ici, l’union contient </a:t>
            </a:r>
            <a:r>
              <a:rPr b="1" lang="en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l’unique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structure associée à l’event.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588" name="Google Shape;588;p63"/>
          <p:cNvCxnSpPr>
            <a:stCxn id="586" idx="0"/>
            <a:endCxn id="587" idx="2"/>
          </p:cNvCxnSpPr>
          <p:nvPr/>
        </p:nvCxnSpPr>
        <p:spPr>
          <a:xfrm rot="-5400000">
            <a:off x="4823100" y="1851475"/>
            <a:ext cx="1729800" cy="2364300"/>
          </a:xfrm>
          <a:prstGeom prst="curvedConnector3">
            <a:avLst>
              <a:gd fmla="val 49997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9" name="Google Shape;589;p63"/>
          <p:cNvSpPr txBox="1"/>
          <p:nvPr/>
        </p:nvSpPr>
        <p:spPr>
          <a:xfrm>
            <a:off x="6526300" y="3392500"/>
            <a:ext cx="2583000" cy="13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Le sfEvent original est directement une union et non une struct, car le sfEventType est le 1er champ et chaque structure d’event contient le sfEventType en 1er champ. </a:t>
            </a:r>
            <a:b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" sz="12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Source : CSFML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64"/>
          <p:cNvSpPr txBox="1"/>
          <p:nvPr>
            <p:ph type="title"/>
          </p:nvPr>
        </p:nvSpPr>
        <p:spPr>
          <a:xfrm>
            <a:off x="50" y="655225"/>
            <a:ext cx="9144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#</a:t>
            </a:r>
            <a:r>
              <a:rPr lang="en"/>
              <a:t>MACRO</a:t>
            </a:r>
            <a:endParaRPr/>
          </a:p>
        </p:txBody>
      </p:sp>
      <p:pic>
        <p:nvPicPr>
          <p:cNvPr id="595" name="Google Shape;595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725" y="1197425"/>
            <a:ext cx="5610225" cy="3524250"/>
          </a:xfrm>
          <a:prstGeom prst="rect">
            <a:avLst/>
          </a:prstGeom>
          <a:noFill/>
          <a:ln>
            <a:noFill/>
          </a:ln>
        </p:spPr>
      </p:pic>
      <p:sp>
        <p:nvSpPr>
          <p:cNvPr id="596" name="Google Shape;596;p64"/>
          <p:cNvSpPr/>
          <p:nvPr/>
        </p:nvSpPr>
        <p:spPr>
          <a:xfrm>
            <a:off x="3416950" y="3164125"/>
            <a:ext cx="339600" cy="2457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97" name="Google Shape;597;p64"/>
          <p:cNvSpPr txBox="1"/>
          <p:nvPr/>
        </p:nvSpPr>
        <p:spPr>
          <a:xfrm>
            <a:off x="6089850" y="2735750"/>
            <a:ext cx="2330100" cy="7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Si x vaut fail()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→ #x vaut “fail()”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→ Utile pour debug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598" name="Google Shape;598;p64"/>
          <p:cNvCxnSpPr>
            <a:stCxn id="596" idx="0"/>
            <a:endCxn id="597" idx="0"/>
          </p:cNvCxnSpPr>
          <p:nvPr/>
        </p:nvCxnSpPr>
        <p:spPr>
          <a:xfrm rot="-5400000">
            <a:off x="5206600" y="1115875"/>
            <a:ext cx="428400" cy="3668100"/>
          </a:xfrm>
          <a:prstGeom prst="curvedConnector3">
            <a:avLst>
              <a:gd fmla="val 155579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9" name="Google Shape;599;p64"/>
          <p:cNvSpPr txBox="1"/>
          <p:nvPr/>
        </p:nvSpPr>
        <p:spPr>
          <a:xfrm>
            <a:off x="7836300" y="4254925"/>
            <a:ext cx="1307700" cy="5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C89 §6.8.3.2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C99 §6.10.3.2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8"/>
          <p:cNvSpPr txBox="1"/>
          <p:nvPr>
            <p:ph type="title"/>
          </p:nvPr>
        </p:nvSpPr>
        <p:spPr>
          <a:xfrm>
            <a:off x="596975" y="6552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QUELLE</a:t>
            </a:r>
            <a:r>
              <a:rPr lang="en">
                <a:solidFill>
                  <a:schemeClr val="dk2"/>
                </a:solidFill>
              </a:rPr>
              <a:t> VERSION</a:t>
            </a:r>
            <a:r>
              <a:rPr lang="en"/>
              <a:t> </a:t>
            </a:r>
            <a:r>
              <a:rPr lang="en">
                <a:solidFill>
                  <a:schemeClr val="dk2"/>
                </a:solidFill>
              </a:rPr>
              <a:t>?</a:t>
            </a:r>
            <a:endParaRPr/>
          </a:p>
        </p:txBody>
      </p:sp>
      <p:sp>
        <p:nvSpPr>
          <p:cNvPr id="297" name="Google Shape;297;p38"/>
          <p:cNvSpPr txBox="1"/>
          <p:nvPr/>
        </p:nvSpPr>
        <p:spPr>
          <a:xfrm>
            <a:off x="952500" y="1502600"/>
            <a:ext cx="23334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À ce jour (mars 2025) :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298" name="Google Shape;298;p38"/>
          <p:cNvGraphicFramePr/>
          <p:nvPr/>
        </p:nvGraphicFramePr>
        <p:xfrm>
          <a:off x="596975" y="2010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{3B300624-9764-40C0-951E-F490099FCCCF}</a:tableStyleId>
              </a:tblPr>
              <a:tblGrid>
                <a:gridCol w="1498775"/>
                <a:gridCol w="1610225"/>
                <a:gridCol w="1495175"/>
                <a:gridCol w="1495175"/>
                <a:gridCol w="14951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C89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C99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C11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C17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C23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Extrêmement </a:t>
                      </a:r>
                      <a:r>
                        <a:rPr lang="en"/>
                        <a:t>portable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Extrêmement portable + nombreux ajouts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Ajout (entre autres) de multithreading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Correction de bugs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Plus moderne mais expérimental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99" name="Google Shape;299;p38"/>
          <p:cNvSpPr/>
          <p:nvPr/>
        </p:nvSpPr>
        <p:spPr>
          <a:xfrm rot="10800000">
            <a:off x="5410200" y="3321100"/>
            <a:ext cx="439800" cy="5346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0" name="Google Shape;300;p38"/>
          <p:cNvSpPr/>
          <p:nvPr/>
        </p:nvSpPr>
        <p:spPr>
          <a:xfrm rot="10800000">
            <a:off x="6227700" y="3321100"/>
            <a:ext cx="439800" cy="5346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1" name="Google Shape;301;p38"/>
          <p:cNvSpPr txBox="1"/>
          <p:nvPr/>
        </p:nvSpPr>
        <p:spPr>
          <a:xfrm>
            <a:off x="5410200" y="3947525"/>
            <a:ext cx="1553100" cy="7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Par défaut avec GCC 14.2.0 et Clang 19.1.0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2" name="Google Shape;302;p38"/>
          <p:cNvSpPr txBox="1"/>
          <p:nvPr/>
        </p:nvSpPr>
        <p:spPr>
          <a:xfrm>
            <a:off x="0" y="3859925"/>
            <a:ext cx="3084600" cy="128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Comment détecter avec quelle version du C notre code est compilé ?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Le C23 étant encore expérimental, GCC 14.2.0 n’a pas encore mis __STDC_VERSION__ à jour.</a:t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3" name="Google Shape;303;p38"/>
          <p:cNvSpPr txBox="1"/>
          <p:nvPr/>
        </p:nvSpPr>
        <p:spPr>
          <a:xfrm>
            <a:off x="7093350" y="3321100"/>
            <a:ext cx="2050800" cy="39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Cheat sheet C11→C23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4" name="Google Shape;304;p38"/>
          <p:cNvSpPr txBox="1"/>
          <p:nvPr/>
        </p:nvSpPr>
        <p:spPr>
          <a:xfrm>
            <a:off x="7093350" y="4378025"/>
            <a:ext cx="2050800" cy="3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5"/>
              </a:rPr>
              <a:t>IBM I </a:t>
            </a:r>
            <a:r>
              <a:rPr lang="en" sz="9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6"/>
              </a:rPr>
              <a:t>supporte </a:t>
            </a:r>
            <a:r>
              <a:rPr lang="en" sz="9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7"/>
              </a:rPr>
              <a:t>C99 maximum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8"/>
              </a:rPr>
              <a:t>(§ Industry Standards)</a:t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" name="Google Shape;604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55225"/>
            <a:ext cx="4050025" cy="3411500"/>
          </a:xfrm>
          <a:prstGeom prst="rect">
            <a:avLst/>
          </a:prstGeom>
          <a:noFill/>
          <a:ln>
            <a:noFill/>
          </a:ln>
        </p:spPr>
      </p:pic>
      <p:sp>
        <p:nvSpPr>
          <p:cNvPr id="605" name="Google Shape;605;p65"/>
          <p:cNvSpPr txBox="1"/>
          <p:nvPr>
            <p:ph type="title"/>
          </p:nvPr>
        </p:nvSpPr>
        <p:spPr>
          <a:xfrm>
            <a:off x="0" y="655225"/>
            <a:ext cx="9144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MACRO</a:t>
            </a:r>
            <a:r>
              <a:rPr lang="en">
                <a:solidFill>
                  <a:schemeClr val="dk2"/>
                </a:solidFill>
              </a:rPr>
              <a:t>#</a:t>
            </a:r>
            <a:r>
              <a:rPr lang="en">
                <a:solidFill>
                  <a:schemeClr val="dk2"/>
                </a:solidFill>
              </a:rPr>
              <a:t>#</a:t>
            </a:r>
            <a:r>
              <a:rPr lang="en"/>
              <a:t>MACRO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606" name="Google Shape;606;p65"/>
          <p:cNvSpPr txBox="1"/>
          <p:nvPr/>
        </p:nvSpPr>
        <p:spPr>
          <a:xfrm>
            <a:off x="7836300" y="4254925"/>
            <a:ext cx="1307700" cy="5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C89 §6.8.3.3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C99 §6.10.3.3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07" name="Google Shape;607;p65"/>
          <p:cNvSpPr txBox="1"/>
          <p:nvPr/>
        </p:nvSpPr>
        <p:spPr>
          <a:xfrm>
            <a:off x="2290025" y="982450"/>
            <a:ext cx="426300" cy="10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]</a:t>
            </a:r>
            <a:endParaRPr sz="6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08" name="Google Shape;608;p65"/>
          <p:cNvSpPr txBox="1"/>
          <p:nvPr/>
        </p:nvSpPr>
        <p:spPr>
          <a:xfrm>
            <a:off x="2730675" y="1256975"/>
            <a:ext cx="2116800" cy="6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Fonctions pour chaque commande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09" name="Google Shape;609;p65"/>
          <p:cNvSpPr txBox="1"/>
          <p:nvPr/>
        </p:nvSpPr>
        <p:spPr>
          <a:xfrm>
            <a:off x="2196800" y="2261100"/>
            <a:ext cx="426300" cy="11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]</a:t>
            </a:r>
            <a:endParaRPr sz="7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10" name="Google Shape;610;p65"/>
          <p:cNvSpPr txBox="1"/>
          <p:nvPr/>
        </p:nvSpPr>
        <p:spPr>
          <a:xfrm>
            <a:off x="2730675" y="2632325"/>
            <a:ext cx="2116800" cy="6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Une commande = un nom et une fonction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11" name="Google Shape;611;p65"/>
          <p:cNvSpPr/>
          <p:nvPr/>
        </p:nvSpPr>
        <p:spPr>
          <a:xfrm>
            <a:off x="512900" y="3749275"/>
            <a:ext cx="1466400" cy="2529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12" name="Google Shape;612;p65"/>
          <p:cNvSpPr txBox="1"/>
          <p:nvPr/>
        </p:nvSpPr>
        <p:spPr>
          <a:xfrm>
            <a:off x="5194075" y="2037175"/>
            <a:ext cx="2008200" cy="39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{ “start”, cmd_start }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613" name="Google Shape;613;p65"/>
          <p:cNvCxnSpPr>
            <a:stCxn id="611" idx="3"/>
            <a:endCxn id="612" idx="2"/>
          </p:cNvCxnSpPr>
          <p:nvPr/>
        </p:nvCxnSpPr>
        <p:spPr>
          <a:xfrm flipH="1" rot="10800000">
            <a:off x="1979300" y="2427325"/>
            <a:ext cx="4218900" cy="1448400"/>
          </a:xfrm>
          <a:prstGeom prst="curvedConnector2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4" name="Google Shape;614;p65"/>
          <p:cNvSpPr/>
          <p:nvPr/>
        </p:nvSpPr>
        <p:spPr>
          <a:xfrm>
            <a:off x="3019650" y="2080525"/>
            <a:ext cx="989700" cy="2529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15" name="Google Shape;615;p65"/>
          <p:cNvSpPr/>
          <p:nvPr/>
        </p:nvSpPr>
        <p:spPr>
          <a:xfrm>
            <a:off x="6010375" y="2105725"/>
            <a:ext cx="924600" cy="2529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16" name="Google Shape;616;p65"/>
          <p:cNvSpPr/>
          <p:nvPr/>
        </p:nvSpPr>
        <p:spPr>
          <a:xfrm>
            <a:off x="4384975" y="2058850"/>
            <a:ext cx="645600" cy="390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66"/>
          <p:cNvSpPr txBox="1"/>
          <p:nvPr>
            <p:ph type="title"/>
          </p:nvPr>
        </p:nvSpPr>
        <p:spPr>
          <a:xfrm>
            <a:off x="50" y="655225"/>
            <a:ext cx="9144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C11 - DES MACROS</a:t>
            </a:r>
            <a:r>
              <a:rPr lang="en">
                <a:solidFill>
                  <a:schemeClr val="dk2"/>
                </a:solidFill>
              </a:rPr>
              <a:t> GÉNÉRIQUES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622" name="Google Shape;622;p66"/>
          <p:cNvSpPr txBox="1"/>
          <p:nvPr/>
        </p:nvSpPr>
        <p:spPr>
          <a:xfrm>
            <a:off x="7251300" y="4356075"/>
            <a:ext cx="18927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Pour aller plus loin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23" name="Google Shape;623;p66"/>
          <p:cNvSpPr txBox="1"/>
          <p:nvPr/>
        </p:nvSpPr>
        <p:spPr>
          <a:xfrm>
            <a:off x="303400" y="4377750"/>
            <a:ext cx="1177500" cy="4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C11 §6.5.1.1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24" name="Google Shape;624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3400" y="1407625"/>
            <a:ext cx="3508282" cy="2948450"/>
          </a:xfrm>
          <a:prstGeom prst="rect">
            <a:avLst/>
          </a:prstGeom>
          <a:noFill/>
          <a:ln>
            <a:noFill/>
          </a:ln>
        </p:spPr>
      </p:pic>
      <p:sp>
        <p:nvSpPr>
          <p:cNvPr id="625" name="Google Shape;625;p66"/>
          <p:cNvSpPr txBox="1"/>
          <p:nvPr/>
        </p:nvSpPr>
        <p:spPr>
          <a:xfrm>
            <a:off x="4731675" y="2658038"/>
            <a:ext cx="9156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Invsqrt 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26" name="Google Shape;626;p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47278" y="2195038"/>
            <a:ext cx="848950" cy="1373625"/>
          </a:xfrm>
          <a:prstGeom prst="rect">
            <a:avLst/>
          </a:prstGeom>
          <a:noFill/>
          <a:ln>
            <a:noFill/>
          </a:ln>
        </p:spPr>
      </p:pic>
      <p:sp>
        <p:nvSpPr>
          <p:cNvPr id="627" name="Google Shape;627;p66"/>
          <p:cNvSpPr txBox="1"/>
          <p:nvPr/>
        </p:nvSpPr>
        <p:spPr>
          <a:xfrm>
            <a:off x="4731675" y="1695188"/>
            <a:ext cx="4392300" cy="3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Algorithme spécialisé selon le type de flottant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28" name="Google Shape;628;p66"/>
          <p:cNvSpPr/>
          <p:nvPr/>
        </p:nvSpPr>
        <p:spPr>
          <a:xfrm>
            <a:off x="3811675" y="1596500"/>
            <a:ext cx="849000" cy="6648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29" name="Google Shape;629;p66"/>
          <p:cNvSpPr txBox="1"/>
          <p:nvPr/>
        </p:nvSpPr>
        <p:spPr>
          <a:xfrm>
            <a:off x="3236350" y="4356075"/>
            <a:ext cx="2896800" cy="4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6"/>
              </a:rPr>
              <a:t>Les fonctions de maths sont souvent sales... Enfin optimisées.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30" name="Google Shape;630;p66"/>
          <p:cNvSpPr txBox="1"/>
          <p:nvPr/>
        </p:nvSpPr>
        <p:spPr>
          <a:xfrm>
            <a:off x="6935175" y="3648125"/>
            <a:ext cx="2188800" cy="5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7"/>
              </a:rPr>
              <a:t>#include &lt;tgmath.h&gt;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C99 §7.22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67"/>
          <p:cNvSpPr txBox="1"/>
          <p:nvPr>
            <p:ph type="title"/>
          </p:nvPr>
        </p:nvSpPr>
        <p:spPr>
          <a:xfrm>
            <a:off x="50" y="655225"/>
            <a:ext cx="9144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C23 - LA</a:t>
            </a:r>
            <a:r>
              <a:rPr lang="en">
                <a:solidFill>
                  <a:schemeClr val="dk2"/>
                </a:solidFill>
              </a:rPr>
              <a:t> MODERNISATION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636" name="Google Shape;636;p67"/>
          <p:cNvSpPr txBox="1"/>
          <p:nvPr/>
        </p:nvSpPr>
        <p:spPr>
          <a:xfrm>
            <a:off x="1409600" y="1279275"/>
            <a:ext cx="52998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Récapitulatif complet sur cppreference</a:t>
            </a: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37" name="Google Shape;637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9100" y="1903325"/>
            <a:ext cx="2492775" cy="947725"/>
          </a:xfrm>
          <a:prstGeom prst="rect">
            <a:avLst/>
          </a:prstGeom>
          <a:noFill/>
          <a:ln>
            <a:noFill/>
          </a:ln>
        </p:spPr>
      </p:pic>
      <p:sp>
        <p:nvSpPr>
          <p:cNvPr id="638" name="Google Shape;638;p67"/>
          <p:cNvSpPr txBox="1"/>
          <p:nvPr/>
        </p:nvSpPr>
        <p:spPr>
          <a:xfrm>
            <a:off x="240075" y="2902350"/>
            <a:ext cx="2551800" cy="26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5"/>
              </a:rPr>
              <a:t>Inclusion de fichier binaire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39" name="Google Shape;639;p6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9100" y="3484125"/>
            <a:ext cx="2981325" cy="695325"/>
          </a:xfrm>
          <a:prstGeom prst="rect">
            <a:avLst/>
          </a:prstGeom>
          <a:noFill/>
          <a:ln>
            <a:noFill/>
          </a:ln>
        </p:spPr>
      </p:pic>
      <p:sp>
        <p:nvSpPr>
          <p:cNvPr id="640" name="Google Shape;640;p67"/>
          <p:cNvSpPr txBox="1"/>
          <p:nvPr/>
        </p:nvSpPr>
        <p:spPr>
          <a:xfrm>
            <a:off x="240075" y="4179450"/>
            <a:ext cx="2980500" cy="5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Entiers au bit près (pas encore de page cppreference)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41" name="Google Shape;641;p6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151625" y="2078025"/>
            <a:ext cx="4992413" cy="3111825"/>
          </a:xfrm>
          <a:prstGeom prst="rect">
            <a:avLst/>
          </a:prstGeom>
          <a:noFill/>
          <a:ln>
            <a:noFill/>
          </a:ln>
        </p:spPr>
      </p:pic>
      <p:sp>
        <p:nvSpPr>
          <p:cNvPr id="642" name="Google Shape;642;p67"/>
          <p:cNvSpPr txBox="1"/>
          <p:nvPr/>
        </p:nvSpPr>
        <p:spPr>
          <a:xfrm>
            <a:off x="7008350" y="1626450"/>
            <a:ext cx="1136400" cy="3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8"/>
              </a:rPr>
              <a:t>constexpr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68"/>
          <p:cNvSpPr txBox="1"/>
          <p:nvPr>
            <p:ph type="title"/>
          </p:nvPr>
        </p:nvSpPr>
        <p:spPr>
          <a:xfrm>
            <a:off x="596975" y="6552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</a:t>
            </a:r>
            <a:r>
              <a:rPr lang="en">
                <a:solidFill>
                  <a:schemeClr val="accent1"/>
                </a:solidFill>
              </a:rPr>
              <a:t> BIZARRERIES</a:t>
            </a: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69"/>
          <p:cNvSpPr txBox="1"/>
          <p:nvPr>
            <p:ph type="title"/>
          </p:nvPr>
        </p:nvSpPr>
        <p:spPr>
          <a:xfrm>
            <a:off x="596975" y="6552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LES</a:t>
            </a:r>
            <a:r>
              <a:rPr lang="en"/>
              <a:t> </a:t>
            </a:r>
            <a:r>
              <a:rPr lang="en">
                <a:solidFill>
                  <a:schemeClr val="accent1"/>
                </a:solidFill>
              </a:rPr>
              <a:t>CLASSIQUES</a:t>
            </a:r>
            <a:endParaRPr>
              <a:solidFill>
                <a:schemeClr val="accent1"/>
              </a:solidFill>
            </a:endParaRPr>
          </a:p>
        </p:txBody>
      </p:sp>
      <p:pic>
        <p:nvPicPr>
          <p:cNvPr id="653" name="Google Shape;653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775" y="2258774"/>
            <a:ext cx="3618700" cy="109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4" name="Google Shape;654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87650" y="4474711"/>
            <a:ext cx="3552825" cy="18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5" name="Google Shape;655;p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87650" y="2819041"/>
            <a:ext cx="3990975" cy="1457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6" name="Google Shape;656;p6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7675" y="1625241"/>
            <a:ext cx="7496175" cy="40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7" name="Google Shape;657;p6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28775" y="3626072"/>
            <a:ext cx="2944250" cy="10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658" name="Google Shape;658;p69"/>
          <p:cNvSpPr txBox="1"/>
          <p:nvPr/>
        </p:nvSpPr>
        <p:spPr>
          <a:xfrm>
            <a:off x="4941225" y="2391150"/>
            <a:ext cx="239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Abus du préprocesseur</a:t>
            </a:r>
            <a:endParaRPr u="sng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59" name="Google Shape;659;p69"/>
          <p:cNvSpPr txBox="1"/>
          <p:nvPr/>
        </p:nvSpPr>
        <p:spPr>
          <a:xfrm>
            <a:off x="2080525" y="2441725"/>
            <a:ext cx="1928700" cy="5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Variables illisibles</a:t>
            </a:r>
            <a:endParaRPr u="sng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60" name="Google Shape;660;p69"/>
          <p:cNvSpPr txBox="1"/>
          <p:nvPr/>
        </p:nvSpPr>
        <p:spPr>
          <a:xfrm>
            <a:off x="1632625" y="4211600"/>
            <a:ext cx="1430400" cy="54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Indentation douteuse</a:t>
            </a:r>
            <a:endParaRPr u="sng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61" name="Google Shape;661;p69"/>
          <p:cNvSpPr txBox="1"/>
          <p:nvPr/>
        </p:nvSpPr>
        <p:spPr>
          <a:xfrm>
            <a:off x="512900" y="1271425"/>
            <a:ext cx="1654200" cy="3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One liner</a:t>
            </a:r>
            <a:endParaRPr u="sng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70"/>
          <p:cNvSpPr txBox="1"/>
          <p:nvPr>
            <p:ph type="title"/>
          </p:nvPr>
        </p:nvSpPr>
        <p:spPr>
          <a:xfrm>
            <a:off x="596975" y="6552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LES</a:t>
            </a:r>
            <a:r>
              <a:rPr lang="en">
                <a:solidFill>
                  <a:schemeClr val="accent1"/>
                </a:solidFill>
              </a:rPr>
              <a:t> </a:t>
            </a:r>
            <a:r>
              <a:rPr lang="en">
                <a:solidFill>
                  <a:schemeClr val="accent1"/>
                </a:solidFill>
              </a:rPr>
              <a:t>DI/TRIGRAPHES</a:t>
            </a:r>
            <a:endParaRPr>
              <a:solidFill>
                <a:schemeClr val="accent1"/>
              </a:solidFill>
            </a:endParaRPr>
          </a:p>
        </p:txBody>
      </p:sp>
      <p:pic>
        <p:nvPicPr>
          <p:cNvPr id="667" name="Google Shape;667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175" y="1301616"/>
            <a:ext cx="4695825" cy="114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3213441"/>
            <a:ext cx="4695825" cy="114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84100" y="1533591"/>
            <a:ext cx="3759891" cy="510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0" name="Google Shape;670;p7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84100" y="2594116"/>
            <a:ext cx="3352800" cy="1076325"/>
          </a:xfrm>
          <a:prstGeom prst="rect">
            <a:avLst/>
          </a:prstGeom>
          <a:noFill/>
          <a:ln>
            <a:noFill/>
          </a:ln>
        </p:spPr>
      </p:pic>
      <p:sp>
        <p:nvSpPr>
          <p:cNvPr id="671" name="Google Shape;671;p70"/>
          <p:cNvSpPr txBox="1"/>
          <p:nvPr/>
        </p:nvSpPr>
        <p:spPr>
          <a:xfrm>
            <a:off x="5384100" y="3670450"/>
            <a:ext cx="3046200" cy="3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Digraphes, C95 §6, C99 §6.4.6/3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72" name="Google Shape;672;p70"/>
          <p:cNvSpPr/>
          <p:nvPr/>
        </p:nvSpPr>
        <p:spPr>
          <a:xfrm>
            <a:off x="1478075" y="2444625"/>
            <a:ext cx="1034100" cy="6363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73" name="Google Shape;673;p70"/>
          <p:cNvSpPr/>
          <p:nvPr/>
        </p:nvSpPr>
        <p:spPr>
          <a:xfrm>
            <a:off x="192225" y="1332275"/>
            <a:ext cx="198900" cy="3315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74" name="Google Shape;674;p70"/>
          <p:cNvSpPr/>
          <p:nvPr/>
        </p:nvSpPr>
        <p:spPr>
          <a:xfrm>
            <a:off x="934550" y="1875800"/>
            <a:ext cx="735600" cy="2028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75" name="Google Shape;675;p70"/>
          <p:cNvSpPr/>
          <p:nvPr/>
        </p:nvSpPr>
        <p:spPr>
          <a:xfrm>
            <a:off x="152400" y="3254425"/>
            <a:ext cx="119400" cy="3315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76" name="Google Shape;676;p70"/>
          <p:cNvSpPr/>
          <p:nvPr/>
        </p:nvSpPr>
        <p:spPr>
          <a:xfrm>
            <a:off x="901375" y="3779050"/>
            <a:ext cx="464100" cy="2028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77" name="Google Shape;677;p70"/>
          <p:cNvSpPr txBox="1"/>
          <p:nvPr/>
        </p:nvSpPr>
        <p:spPr>
          <a:xfrm>
            <a:off x="5726775" y="4308350"/>
            <a:ext cx="34170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Trigraphes retirés en C++17 et en C23 !</a:t>
            </a:r>
            <a:b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Pour aller plus loin →</a:t>
            </a:r>
            <a:r>
              <a:rPr lang="en" sz="12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7"/>
              </a:rPr>
              <a:t>N4210</a:t>
            </a: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(C++) </a:t>
            </a:r>
            <a:r>
              <a:rPr lang="en" sz="12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8"/>
              </a:rPr>
              <a:t>N2940</a:t>
            </a: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(C)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78" name="Google Shape;678;p70"/>
          <p:cNvSpPr txBox="1"/>
          <p:nvPr/>
        </p:nvSpPr>
        <p:spPr>
          <a:xfrm>
            <a:off x="5384100" y="1222200"/>
            <a:ext cx="3759900" cy="3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Trigraphes, C89 §5.2.1.1, C99 §5.2.1.1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71"/>
          <p:cNvSpPr txBox="1"/>
          <p:nvPr>
            <p:ph type="title"/>
          </p:nvPr>
        </p:nvSpPr>
        <p:spPr>
          <a:xfrm>
            <a:off x="596975" y="6552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LES</a:t>
            </a:r>
            <a:r>
              <a:rPr lang="en">
                <a:solidFill>
                  <a:schemeClr val="accent1"/>
                </a:solidFill>
              </a:rPr>
              <a:t> DI/TRIGRAPHES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684" name="Google Shape;684;p71"/>
          <p:cNvSpPr txBox="1"/>
          <p:nvPr/>
        </p:nvSpPr>
        <p:spPr>
          <a:xfrm>
            <a:off x="5726775" y="4308350"/>
            <a:ext cx="34170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Trigraphes retirés en C++17 et en C23 !</a:t>
            </a:r>
            <a:b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Pour aller plus loin →</a:t>
            </a:r>
            <a:r>
              <a:rPr lang="en" sz="12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N4210</a:t>
            </a: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(C++) </a:t>
            </a:r>
            <a:r>
              <a:rPr lang="en" sz="12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N2940</a:t>
            </a: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(C)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85" name="Google Shape;685;p7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84100" y="1533591"/>
            <a:ext cx="3759891" cy="510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6" name="Google Shape;686;p7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84100" y="2594116"/>
            <a:ext cx="3352800" cy="1076325"/>
          </a:xfrm>
          <a:prstGeom prst="rect">
            <a:avLst/>
          </a:prstGeom>
          <a:noFill/>
          <a:ln>
            <a:noFill/>
          </a:ln>
        </p:spPr>
      </p:pic>
      <p:sp>
        <p:nvSpPr>
          <p:cNvPr id="687" name="Google Shape;687;p71"/>
          <p:cNvSpPr txBox="1"/>
          <p:nvPr/>
        </p:nvSpPr>
        <p:spPr>
          <a:xfrm>
            <a:off x="5384100" y="1222200"/>
            <a:ext cx="3759900" cy="3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Trigraphes, C89 §5.2.1.1, C99 §5.2.1.1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88" name="Google Shape;688;p7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31950" y="1288341"/>
            <a:ext cx="5079301" cy="2647111"/>
          </a:xfrm>
          <a:prstGeom prst="rect">
            <a:avLst/>
          </a:prstGeom>
          <a:noFill/>
          <a:ln>
            <a:noFill/>
          </a:ln>
        </p:spPr>
      </p:pic>
      <p:sp>
        <p:nvSpPr>
          <p:cNvPr id="689" name="Google Shape;689;p71"/>
          <p:cNvSpPr txBox="1"/>
          <p:nvPr/>
        </p:nvSpPr>
        <p:spPr>
          <a:xfrm>
            <a:off x="232000" y="4049850"/>
            <a:ext cx="5044200" cy="5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Clavier IBM Model M 1390572 sans les crochets []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1986-1987? </a:t>
            </a:r>
            <a:r>
              <a:rPr lang="en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8"/>
              </a:rPr>
              <a:t>Wikipédia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90" name="Google Shape;690;p71"/>
          <p:cNvSpPr txBox="1"/>
          <p:nvPr/>
        </p:nvSpPr>
        <p:spPr>
          <a:xfrm>
            <a:off x="5384100" y="3670450"/>
            <a:ext cx="3046200" cy="3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Digraphes, C95 §6, C99 §6.4.6/3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72"/>
          <p:cNvSpPr txBox="1"/>
          <p:nvPr>
            <p:ph type="title"/>
          </p:nvPr>
        </p:nvSpPr>
        <p:spPr>
          <a:xfrm>
            <a:off x="596975" y="6552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LES</a:t>
            </a:r>
            <a:r>
              <a:rPr lang="en">
                <a:solidFill>
                  <a:schemeClr val="accent1"/>
                </a:solidFill>
              </a:rPr>
              <a:t> </a:t>
            </a:r>
            <a:r>
              <a:rPr lang="en">
                <a:solidFill>
                  <a:schemeClr val="accent1"/>
                </a:solidFill>
              </a:rPr>
              <a:t>DI/TRIGRAPHES - </a:t>
            </a:r>
            <a:r>
              <a:rPr lang="en"/>
              <a:t>PIÈGES</a:t>
            </a:r>
            <a:endParaRPr/>
          </a:p>
        </p:txBody>
      </p:sp>
      <p:sp>
        <p:nvSpPr>
          <p:cNvPr id="696" name="Google Shape;696;p72"/>
          <p:cNvSpPr/>
          <p:nvPr/>
        </p:nvSpPr>
        <p:spPr>
          <a:xfrm>
            <a:off x="1950488" y="2961625"/>
            <a:ext cx="1034100" cy="6363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97" name="Google Shape;697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5975" y="1985916"/>
            <a:ext cx="2143125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8" name="Google Shape;698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95975" y="3964016"/>
            <a:ext cx="2143125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9" name="Google Shape;699;p7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04838" y="1985916"/>
            <a:ext cx="2143125" cy="609600"/>
          </a:xfrm>
          <a:prstGeom prst="rect">
            <a:avLst/>
          </a:prstGeom>
          <a:noFill/>
          <a:ln>
            <a:noFill/>
          </a:ln>
        </p:spPr>
      </p:pic>
      <p:sp>
        <p:nvSpPr>
          <p:cNvPr id="700" name="Google Shape;700;p72"/>
          <p:cNvSpPr/>
          <p:nvPr/>
        </p:nvSpPr>
        <p:spPr>
          <a:xfrm>
            <a:off x="6159363" y="2961625"/>
            <a:ext cx="1034100" cy="6363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01" name="Google Shape;701;p7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04838" y="3964025"/>
            <a:ext cx="2143125" cy="6096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72"/>
          <p:cNvSpPr txBox="1"/>
          <p:nvPr/>
        </p:nvSpPr>
        <p:spPr>
          <a:xfrm>
            <a:off x="1396000" y="1418075"/>
            <a:ext cx="2753400" cy="4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Trigraphes = </a:t>
            </a:r>
            <a:r>
              <a:rPr lang="en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préprocesseur</a:t>
            </a:r>
            <a:endParaRPr u="sng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03" name="Google Shape;703;p72"/>
          <p:cNvSpPr txBox="1"/>
          <p:nvPr/>
        </p:nvSpPr>
        <p:spPr>
          <a:xfrm>
            <a:off x="5461363" y="1418075"/>
            <a:ext cx="22866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igraphes = opérateurs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73"/>
          <p:cNvSpPr txBox="1"/>
          <p:nvPr>
            <p:ph type="title"/>
          </p:nvPr>
        </p:nvSpPr>
        <p:spPr>
          <a:xfrm>
            <a:off x="596975" y="6552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LES</a:t>
            </a:r>
            <a:r>
              <a:rPr lang="en">
                <a:solidFill>
                  <a:schemeClr val="accent1"/>
                </a:solidFill>
              </a:rPr>
              <a:t> DI/TRIGRAPHES - </a:t>
            </a:r>
            <a:r>
              <a:rPr lang="en"/>
              <a:t>PIÈGES</a:t>
            </a:r>
            <a:endParaRPr/>
          </a:p>
        </p:txBody>
      </p:sp>
      <p:sp>
        <p:nvSpPr>
          <p:cNvPr id="709" name="Google Shape;709;p73"/>
          <p:cNvSpPr/>
          <p:nvPr/>
        </p:nvSpPr>
        <p:spPr>
          <a:xfrm>
            <a:off x="921963" y="2993838"/>
            <a:ext cx="1034100" cy="6363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10" name="Google Shape;710;p73"/>
          <p:cNvSpPr/>
          <p:nvPr/>
        </p:nvSpPr>
        <p:spPr>
          <a:xfrm>
            <a:off x="6159363" y="2961625"/>
            <a:ext cx="1034100" cy="6363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11" name="Google Shape;711;p73"/>
          <p:cNvSpPr txBox="1"/>
          <p:nvPr/>
        </p:nvSpPr>
        <p:spPr>
          <a:xfrm>
            <a:off x="258500" y="1418075"/>
            <a:ext cx="8444400" cy="4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Trigraphes = </a:t>
            </a:r>
            <a:r>
              <a:rPr b="1" lang="en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PRÉPROCESSEUR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→ remplacés dans les </a:t>
            </a:r>
            <a:r>
              <a:rPr lang="en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commentaires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/ </a:t>
            </a:r>
            <a:r>
              <a:rPr lang="en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chaînes de caractères</a:t>
            </a:r>
            <a:endParaRPr b="1" u="sng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12" name="Google Shape;712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6575" y="1924013"/>
            <a:ext cx="1743075" cy="94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3" name="Google Shape;713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7475" y="3756975"/>
            <a:ext cx="1743075" cy="94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4" name="Google Shape;714;p7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89475" y="3756975"/>
            <a:ext cx="1743075" cy="942975"/>
          </a:xfrm>
          <a:prstGeom prst="rect">
            <a:avLst/>
          </a:prstGeom>
          <a:noFill/>
          <a:ln>
            <a:noFill/>
          </a:ln>
        </p:spPr>
      </p:pic>
      <p:sp>
        <p:nvSpPr>
          <p:cNvPr id="715" name="Google Shape;715;p73"/>
          <p:cNvSpPr/>
          <p:nvPr/>
        </p:nvSpPr>
        <p:spPr>
          <a:xfrm>
            <a:off x="2381488" y="2961650"/>
            <a:ext cx="1034100" cy="6363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16" name="Google Shape;716;p7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23900" y="3826966"/>
            <a:ext cx="2305050" cy="60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7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523900" y="2095466"/>
            <a:ext cx="2305050" cy="60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2" name="Google Shape;722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1913" y="1787025"/>
            <a:ext cx="3324225" cy="1790700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74"/>
          <p:cNvSpPr txBox="1"/>
          <p:nvPr>
            <p:ph type="title"/>
          </p:nvPr>
        </p:nvSpPr>
        <p:spPr>
          <a:xfrm>
            <a:off x="596975" y="6552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FONCTIONS </a:t>
            </a:r>
            <a:r>
              <a:rPr lang="en">
                <a:solidFill>
                  <a:schemeClr val="accent1"/>
                </a:solidFill>
              </a:rPr>
              <a:t>K&amp;R</a:t>
            </a:r>
            <a:endParaRPr/>
          </a:p>
        </p:txBody>
      </p:sp>
      <p:sp>
        <p:nvSpPr>
          <p:cNvPr id="724" name="Google Shape;724;p74"/>
          <p:cNvSpPr/>
          <p:nvPr/>
        </p:nvSpPr>
        <p:spPr>
          <a:xfrm>
            <a:off x="6199138" y="3147725"/>
            <a:ext cx="1034100" cy="6363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25" name="Google Shape;725;p74"/>
          <p:cNvSpPr txBox="1"/>
          <p:nvPr/>
        </p:nvSpPr>
        <p:spPr>
          <a:xfrm>
            <a:off x="0" y="4388075"/>
            <a:ext cx="3082200" cy="4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Supprimé en C23 ! </a:t>
            </a:r>
            <a:r>
              <a:rPr lang="en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N2432</a:t>
            </a:r>
            <a:endParaRPr b="1" u="sng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26" name="Google Shape;726;p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97063" y="1787025"/>
            <a:ext cx="1638300" cy="112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7" name="Google Shape;727;p7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20788" y="3975325"/>
            <a:ext cx="2790825" cy="5524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28" name="Google Shape;728;p74"/>
          <p:cNvCxnSpPr/>
          <p:nvPr/>
        </p:nvCxnSpPr>
        <p:spPr>
          <a:xfrm>
            <a:off x="647250" y="2034875"/>
            <a:ext cx="298200" cy="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29" name="Google Shape;729;p74"/>
          <p:cNvCxnSpPr/>
          <p:nvPr/>
        </p:nvCxnSpPr>
        <p:spPr>
          <a:xfrm flipH="1" rot="10800000">
            <a:off x="825900" y="3096975"/>
            <a:ext cx="2099700" cy="24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30" name="Google Shape;730;p74"/>
          <p:cNvSpPr txBox="1"/>
          <p:nvPr/>
        </p:nvSpPr>
        <p:spPr>
          <a:xfrm>
            <a:off x="397700" y="1372050"/>
            <a:ext cx="2790900" cy="3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Déclaration / Prototype K&amp;R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31" name="Google Shape;731;p74"/>
          <p:cNvSpPr txBox="1"/>
          <p:nvPr/>
        </p:nvSpPr>
        <p:spPr>
          <a:xfrm>
            <a:off x="5897050" y="1299125"/>
            <a:ext cx="2280000" cy="2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Définition K&amp;R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32" name="Google Shape;732;p74"/>
          <p:cNvSpPr txBox="1"/>
          <p:nvPr/>
        </p:nvSpPr>
        <p:spPr>
          <a:xfrm>
            <a:off x="3214300" y="2334925"/>
            <a:ext cx="2481600" cy="9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Valide mais… obsolète !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C89 §6.9.4, §6.9.5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C99 §6.11.6, §6.11.7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C99 §Introduction/2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9"/>
          <p:cNvSpPr txBox="1"/>
          <p:nvPr>
            <p:ph type="title"/>
          </p:nvPr>
        </p:nvSpPr>
        <p:spPr>
          <a:xfrm>
            <a:off x="596975" y="6552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EXEMPLES</a:t>
            </a:r>
            <a:r>
              <a:rPr lang="en">
                <a:solidFill>
                  <a:schemeClr val="accent1"/>
                </a:solidFill>
              </a:rPr>
              <a:t> UTILES</a:t>
            </a: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75"/>
          <p:cNvSpPr txBox="1"/>
          <p:nvPr>
            <p:ph type="title"/>
          </p:nvPr>
        </p:nvSpPr>
        <p:spPr>
          <a:xfrm>
            <a:off x="596975" y="6552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COMPTER LES </a:t>
            </a:r>
            <a:r>
              <a:rPr lang="en"/>
              <a:t>VOITURES</a:t>
            </a:r>
            <a:r>
              <a:rPr lang="en">
                <a:solidFill>
                  <a:schemeClr val="dk2"/>
                </a:solidFill>
              </a:rPr>
              <a:t>…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738" name="Google Shape;738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625" y="1258700"/>
            <a:ext cx="4334374" cy="3460650"/>
          </a:xfrm>
          <a:prstGeom prst="rect">
            <a:avLst/>
          </a:prstGeom>
          <a:noFill/>
          <a:ln>
            <a:noFill/>
          </a:ln>
        </p:spPr>
      </p:pic>
      <p:sp>
        <p:nvSpPr>
          <p:cNvPr id="739" name="Google Shape;739;p75"/>
          <p:cNvSpPr txBox="1"/>
          <p:nvPr/>
        </p:nvSpPr>
        <p:spPr>
          <a:xfrm>
            <a:off x="3048975" y="1258700"/>
            <a:ext cx="1523100" cy="54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Ce code ne compile pas !</a:t>
            </a:r>
            <a:endParaRPr u="sng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40" name="Google Shape;740;p75"/>
          <p:cNvSpPr/>
          <p:nvPr/>
        </p:nvSpPr>
        <p:spPr>
          <a:xfrm>
            <a:off x="1113550" y="2498850"/>
            <a:ext cx="470700" cy="1722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41" name="Google Shape;741;p75"/>
          <p:cNvSpPr/>
          <p:nvPr/>
        </p:nvSpPr>
        <p:spPr>
          <a:xfrm>
            <a:off x="1504550" y="3592450"/>
            <a:ext cx="470700" cy="1722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42" name="Google Shape;742;p75"/>
          <p:cNvSpPr/>
          <p:nvPr/>
        </p:nvSpPr>
        <p:spPr>
          <a:xfrm>
            <a:off x="2810275" y="4029850"/>
            <a:ext cx="470700" cy="1722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43" name="Google Shape;743;p75"/>
          <p:cNvSpPr/>
          <p:nvPr/>
        </p:nvSpPr>
        <p:spPr>
          <a:xfrm rot="-5400000">
            <a:off x="4822860" y="2416625"/>
            <a:ext cx="1034100" cy="11448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44" name="Google Shape;744;p75"/>
          <p:cNvSpPr txBox="1"/>
          <p:nvPr/>
        </p:nvSpPr>
        <p:spPr>
          <a:xfrm>
            <a:off x="6107800" y="2765225"/>
            <a:ext cx="21741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uto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est un mot-clef !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45" name="Google Shape;745;p75"/>
          <p:cNvSpPr txBox="1"/>
          <p:nvPr/>
        </p:nvSpPr>
        <p:spPr>
          <a:xfrm>
            <a:off x="4526275" y="4472950"/>
            <a:ext cx="4514400" cy="30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Source</a:t>
            </a: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 :</a:t>
            </a:r>
            <a:r>
              <a:rPr lang="en" sz="1000"/>
              <a:t> </a:t>
            </a:r>
            <a:r>
              <a:rPr lang="en" sz="10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Une question sur 'auto' que j'ai posé sur StackOverflow</a:t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76"/>
          <p:cNvSpPr txBox="1"/>
          <p:nvPr>
            <p:ph type="title"/>
          </p:nvPr>
        </p:nvSpPr>
        <p:spPr>
          <a:xfrm>
            <a:off x="596975" y="6552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AUTO</a:t>
            </a:r>
            <a:r>
              <a:rPr lang="en"/>
              <a:t> </a:t>
            </a:r>
            <a:r>
              <a:rPr lang="en">
                <a:solidFill>
                  <a:schemeClr val="dk2"/>
                </a:solidFill>
              </a:rPr>
              <a:t>?</a:t>
            </a:r>
            <a:r>
              <a:rPr lang="en"/>
              <a:t> - UN PEU DE </a:t>
            </a:r>
            <a:r>
              <a:rPr lang="en">
                <a:solidFill>
                  <a:schemeClr val="dk2"/>
                </a:solidFill>
              </a:rPr>
              <a:t>B</a:t>
            </a:r>
            <a:r>
              <a:rPr lang="en"/>
              <a:t>…</a:t>
            </a:r>
            <a:endParaRPr/>
          </a:p>
        </p:txBody>
      </p:sp>
      <p:pic>
        <p:nvPicPr>
          <p:cNvPr id="751" name="Google Shape;751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6975" y="2196441"/>
            <a:ext cx="2466975" cy="1981200"/>
          </a:xfrm>
          <a:prstGeom prst="rect">
            <a:avLst/>
          </a:prstGeom>
          <a:noFill/>
          <a:ln>
            <a:noFill/>
          </a:ln>
        </p:spPr>
      </p:pic>
      <p:sp>
        <p:nvSpPr>
          <p:cNvPr id="752" name="Google Shape;752;p76"/>
          <p:cNvSpPr txBox="1"/>
          <p:nvPr/>
        </p:nvSpPr>
        <p:spPr>
          <a:xfrm>
            <a:off x="939013" y="1748850"/>
            <a:ext cx="17829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 (1969) →C (1972)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53" name="Google Shape;753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50075" y="2070491"/>
            <a:ext cx="876300" cy="219075"/>
          </a:xfrm>
          <a:prstGeom prst="rect">
            <a:avLst/>
          </a:prstGeom>
          <a:noFill/>
          <a:ln>
            <a:noFill/>
          </a:ln>
        </p:spPr>
      </p:pic>
      <p:sp>
        <p:nvSpPr>
          <p:cNvPr id="754" name="Google Shape;754;p76"/>
          <p:cNvSpPr txBox="1"/>
          <p:nvPr/>
        </p:nvSpPr>
        <p:spPr>
          <a:xfrm>
            <a:off x="3150075" y="2266800"/>
            <a:ext cx="3546000" cy="14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est une variable dans la pile (stack), son stockage est dit </a:t>
            </a:r>
            <a:r>
              <a:rPr lang="en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auto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matique.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uto existe en C pour des raisons historiques et est inutile depuis longtemps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755" name="Google Shape;755;p76"/>
          <p:cNvCxnSpPr/>
          <p:nvPr/>
        </p:nvCxnSpPr>
        <p:spPr>
          <a:xfrm flipH="1" rot="10800000">
            <a:off x="1995100" y="2823700"/>
            <a:ext cx="3088800" cy="371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756" name="Google Shape;756;p7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50075" y="3728925"/>
            <a:ext cx="1276350" cy="219075"/>
          </a:xfrm>
          <a:prstGeom prst="rect">
            <a:avLst/>
          </a:prstGeom>
          <a:noFill/>
          <a:ln>
            <a:noFill/>
          </a:ln>
        </p:spPr>
      </p:pic>
      <p:sp>
        <p:nvSpPr>
          <p:cNvPr id="757" name="Google Shape;757;p76"/>
          <p:cNvSpPr txBox="1"/>
          <p:nvPr/>
        </p:nvSpPr>
        <p:spPr>
          <a:xfrm>
            <a:off x="2107775" y="4381250"/>
            <a:ext cx="6933000" cy="3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Pour aller plus loin →</a:t>
            </a:r>
            <a:r>
              <a:rPr lang="en"/>
              <a:t> </a:t>
            </a:r>
            <a:r>
              <a:rPr lang="en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6"/>
              </a:rPr>
              <a:t>Une question sur 'auto' que j'ai posé sur StackOverflow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58" name="Google Shape;758;p76"/>
          <p:cNvSpPr txBox="1"/>
          <p:nvPr/>
        </p:nvSpPr>
        <p:spPr>
          <a:xfrm>
            <a:off x="43350" y="4413875"/>
            <a:ext cx="1524300" cy="3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7"/>
              </a:rPr>
              <a:t>Découvrir le B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p77"/>
          <p:cNvSpPr txBox="1"/>
          <p:nvPr>
            <p:ph type="title"/>
          </p:nvPr>
        </p:nvSpPr>
        <p:spPr>
          <a:xfrm>
            <a:off x="596975" y="6552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AUTO</a:t>
            </a:r>
            <a:r>
              <a:rPr lang="en"/>
              <a:t> </a:t>
            </a:r>
            <a:r>
              <a:rPr lang="en">
                <a:solidFill>
                  <a:schemeClr val="dk2"/>
                </a:solidFill>
              </a:rPr>
              <a:t>?</a:t>
            </a:r>
            <a:r>
              <a:rPr lang="en"/>
              <a:t> - UN DÉTOUR EN </a:t>
            </a:r>
            <a:r>
              <a:rPr lang="en">
                <a:solidFill>
                  <a:schemeClr val="dk2"/>
                </a:solidFill>
              </a:rPr>
              <a:t>C++</a:t>
            </a:r>
            <a:r>
              <a:rPr lang="en"/>
              <a:t> ?</a:t>
            </a:r>
            <a:endParaRPr/>
          </a:p>
        </p:txBody>
      </p:sp>
      <p:pic>
        <p:nvPicPr>
          <p:cNvPr id="764" name="Google Shape;764;p77"/>
          <p:cNvPicPr preferRelativeResize="0"/>
          <p:nvPr/>
        </p:nvPicPr>
        <p:blipFill rotWithShape="1">
          <a:blip r:embed="rId3">
            <a:alphaModFix/>
          </a:blip>
          <a:srcRect b="0" l="0" r="0" t="1816"/>
          <a:stretch/>
        </p:blipFill>
        <p:spPr>
          <a:xfrm>
            <a:off x="262150" y="2237775"/>
            <a:ext cx="2962275" cy="1655275"/>
          </a:xfrm>
          <a:prstGeom prst="rect">
            <a:avLst/>
          </a:prstGeom>
          <a:noFill/>
          <a:ln>
            <a:noFill/>
          </a:ln>
        </p:spPr>
      </p:pic>
      <p:sp>
        <p:nvSpPr>
          <p:cNvPr id="765" name="Google Shape;765;p77"/>
          <p:cNvSpPr txBox="1"/>
          <p:nvPr/>
        </p:nvSpPr>
        <p:spPr>
          <a:xfrm>
            <a:off x="5976225" y="3989350"/>
            <a:ext cx="2210700" cy="3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Voir sur </a:t>
            </a:r>
            <a:r>
              <a:rPr lang="en" sz="12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CppInsights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66" name="Google Shape;766;p77"/>
          <p:cNvPicPr preferRelativeResize="0"/>
          <p:nvPr/>
        </p:nvPicPr>
        <p:blipFill rotWithShape="1">
          <a:blip r:embed="rId5">
            <a:alphaModFix/>
          </a:blip>
          <a:srcRect b="5213" l="0" r="0" t="0"/>
          <a:stretch/>
        </p:blipFill>
        <p:spPr>
          <a:xfrm>
            <a:off x="5281350" y="2237763"/>
            <a:ext cx="3600450" cy="1751575"/>
          </a:xfrm>
          <a:prstGeom prst="rect">
            <a:avLst/>
          </a:prstGeom>
          <a:noFill/>
          <a:ln>
            <a:noFill/>
          </a:ln>
        </p:spPr>
      </p:pic>
      <p:sp>
        <p:nvSpPr>
          <p:cNvPr id="767" name="Google Shape;767;p77"/>
          <p:cNvSpPr/>
          <p:nvPr/>
        </p:nvSpPr>
        <p:spPr>
          <a:xfrm rot="-5400000">
            <a:off x="3639535" y="2646388"/>
            <a:ext cx="1034100" cy="11448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68" name="Google Shape;768;p77"/>
          <p:cNvSpPr txBox="1"/>
          <p:nvPr/>
        </p:nvSpPr>
        <p:spPr>
          <a:xfrm>
            <a:off x="1674750" y="1507750"/>
            <a:ext cx="57945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C++11 : déduction de type (</a:t>
            </a:r>
            <a:r>
              <a:rPr i="1"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type inference </a:t>
            </a:r>
            <a:r>
              <a:rPr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en anglais)</a:t>
            </a:r>
            <a:endParaRPr sz="17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69" name="Google Shape;769;p77"/>
          <p:cNvSpPr txBox="1"/>
          <p:nvPr/>
        </p:nvSpPr>
        <p:spPr>
          <a:xfrm>
            <a:off x="28900" y="4175475"/>
            <a:ext cx="3012300" cy="6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Pour aller plus loin: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-"/>
            </a:pPr>
            <a:r>
              <a:rPr lang="en" sz="11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6"/>
              </a:rPr>
              <a:t>auto (cppreference)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-"/>
            </a:pPr>
            <a:r>
              <a:rPr lang="en" sz="11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7"/>
              </a:rPr>
              <a:t>auto vs decltype (StackOverflow)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p78"/>
          <p:cNvSpPr txBox="1"/>
          <p:nvPr>
            <p:ph idx="4" type="title"/>
          </p:nvPr>
        </p:nvSpPr>
        <p:spPr>
          <a:xfrm>
            <a:off x="596975" y="6552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AUTO</a:t>
            </a:r>
            <a:r>
              <a:rPr lang="en"/>
              <a:t> </a:t>
            </a:r>
            <a:r>
              <a:rPr lang="en">
                <a:solidFill>
                  <a:schemeClr val="dk2"/>
                </a:solidFill>
              </a:rPr>
              <a:t>?</a:t>
            </a:r>
            <a:r>
              <a:rPr lang="en"/>
              <a:t> - ET EN </a:t>
            </a:r>
            <a:r>
              <a:rPr lang="en">
                <a:solidFill>
                  <a:schemeClr val="dk2"/>
                </a:solidFill>
              </a:rPr>
              <a:t>C</a:t>
            </a:r>
            <a:r>
              <a:rPr lang="en"/>
              <a:t> ?</a:t>
            </a:r>
            <a:endParaRPr/>
          </a:p>
        </p:txBody>
      </p:sp>
      <p:sp>
        <p:nvSpPr>
          <p:cNvPr id="775" name="Google Shape;775;p78"/>
          <p:cNvSpPr txBox="1"/>
          <p:nvPr>
            <p:ph type="title"/>
          </p:nvPr>
        </p:nvSpPr>
        <p:spPr>
          <a:xfrm>
            <a:off x="1082306" y="2838793"/>
            <a:ext cx="24006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C89→C17</a:t>
            </a:r>
            <a:endParaRPr/>
          </a:p>
        </p:txBody>
      </p:sp>
      <p:sp>
        <p:nvSpPr>
          <p:cNvPr id="776" name="Google Shape;776;p78"/>
          <p:cNvSpPr txBox="1"/>
          <p:nvPr>
            <p:ph idx="1" type="subTitle"/>
          </p:nvPr>
        </p:nvSpPr>
        <p:spPr>
          <a:xfrm>
            <a:off x="1082306" y="3333294"/>
            <a:ext cx="2400600" cy="98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a</a:t>
            </a:r>
            <a:r>
              <a:rPr lang="en" sz="1700"/>
              <a:t>uto a le même sens qu’en B</a:t>
            </a:r>
            <a:endParaRPr sz="1700"/>
          </a:p>
        </p:txBody>
      </p:sp>
      <p:sp>
        <p:nvSpPr>
          <p:cNvPr id="777" name="Google Shape;777;p78"/>
          <p:cNvSpPr txBox="1"/>
          <p:nvPr>
            <p:ph idx="2" type="title"/>
          </p:nvPr>
        </p:nvSpPr>
        <p:spPr>
          <a:xfrm>
            <a:off x="5653500" y="2838793"/>
            <a:ext cx="24006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C23</a:t>
            </a:r>
            <a:endParaRPr/>
          </a:p>
        </p:txBody>
      </p:sp>
      <p:sp>
        <p:nvSpPr>
          <p:cNvPr id="778" name="Google Shape;778;p78"/>
          <p:cNvSpPr txBox="1"/>
          <p:nvPr>
            <p:ph idx="3" type="subTitle"/>
          </p:nvPr>
        </p:nvSpPr>
        <p:spPr>
          <a:xfrm>
            <a:off x="5653500" y="3333294"/>
            <a:ext cx="2400600" cy="98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a</a:t>
            </a:r>
            <a:r>
              <a:rPr lang="en" sz="1700"/>
              <a:t>uto s’utilise (presque*) comme en C++</a:t>
            </a:r>
            <a:endParaRPr sz="1700"/>
          </a:p>
        </p:txBody>
      </p:sp>
      <p:sp>
        <p:nvSpPr>
          <p:cNvPr id="779" name="Google Shape;779;p78"/>
          <p:cNvSpPr/>
          <p:nvPr/>
        </p:nvSpPr>
        <p:spPr>
          <a:xfrm>
            <a:off x="1849200" y="1762925"/>
            <a:ext cx="882300" cy="882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0" name="Google Shape;780;p78"/>
          <p:cNvSpPr txBox="1"/>
          <p:nvPr/>
        </p:nvSpPr>
        <p:spPr>
          <a:xfrm>
            <a:off x="2041050" y="1822863"/>
            <a:ext cx="498600" cy="6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B</a:t>
            </a:r>
            <a:endParaRPr b="1" sz="40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781" name="Google Shape;781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12652" y="1762926"/>
            <a:ext cx="882299" cy="882278"/>
          </a:xfrm>
          <a:prstGeom prst="rect">
            <a:avLst/>
          </a:prstGeom>
          <a:noFill/>
          <a:ln>
            <a:noFill/>
          </a:ln>
        </p:spPr>
      </p:pic>
      <p:sp>
        <p:nvSpPr>
          <p:cNvPr id="782" name="Google Shape;782;p78"/>
          <p:cNvSpPr txBox="1"/>
          <p:nvPr/>
        </p:nvSpPr>
        <p:spPr>
          <a:xfrm>
            <a:off x="2467850" y="1775125"/>
            <a:ext cx="245400" cy="37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*</a:t>
            </a: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83" name="Google Shape;783;p78"/>
          <p:cNvSpPr txBox="1"/>
          <p:nvPr/>
        </p:nvSpPr>
        <p:spPr>
          <a:xfrm>
            <a:off x="0" y="4695850"/>
            <a:ext cx="38316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* </a:t>
            </a:r>
            <a:r>
              <a:rPr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 n’étant qu’un langage de transition vers le C, il n’a pas de logo officiel.</a:t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84" name="Google Shape;784;p78"/>
          <p:cNvSpPr txBox="1"/>
          <p:nvPr/>
        </p:nvSpPr>
        <p:spPr>
          <a:xfrm>
            <a:off x="5312400" y="4776700"/>
            <a:ext cx="3831600" cy="2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* auto en C est dérivé de l’extension GNU __auto_type, moins puissante que le mot-clef auto en C++, voici </a:t>
            </a:r>
            <a:r>
              <a:rPr lang="en" sz="8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quelques différences</a:t>
            </a:r>
            <a:r>
              <a:rPr lang="en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en" sz="8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5"/>
              </a:rPr>
              <a:t>et là aussi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p79"/>
          <p:cNvSpPr txBox="1"/>
          <p:nvPr/>
        </p:nvSpPr>
        <p:spPr>
          <a:xfrm>
            <a:off x="4949000" y="4031850"/>
            <a:ext cx="41952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C89 §6.3.2.2 (Semantics, paragraphe 2)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C89, §6.5.2 (Constraints, “or no type specifier”)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C99 §Foreword/5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90" name="Google Shape;790;p79"/>
          <p:cNvSpPr txBox="1"/>
          <p:nvPr>
            <p:ph type="title"/>
          </p:nvPr>
        </p:nvSpPr>
        <p:spPr>
          <a:xfrm>
            <a:off x="640300" y="6263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INT</a:t>
            </a:r>
            <a:r>
              <a:rPr lang="en"/>
              <a:t> </a:t>
            </a:r>
            <a:r>
              <a:rPr lang="en">
                <a:solidFill>
                  <a:schemeClr val="dk2"/>
                </a:solidFill>
              </a:rPr>
              <a:t>?</a:t>
            </a:r>
            <a:r>
              <a:rPr lang="en"/>
              <a:t> - POURQUOI FAIRE ?</a:t>
            </a:r>
            <a:endParaRPr/>
          </a:p>
        </p:txBody>
      </p:sp>
      <p:pic>
        <p:nvPicPr>
          <p:cNvPr id="791" name="Google Shape;791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31350" y="1775358"/>
            <a:ext cx="4384900" cy="760275"/>
          </a:xfrm>
          <a:prstGeom prst="rect">
            <a:avLst/>
          </a:prstGeom>
          <a:noFill/>
          <a:ln>
            <a:noFill/>
          </a:ln>
        </p:spPr>
      </p:pic>
      <p:sp>
        <p:nvSpPr>
          <p:cNvPr id="792" name="Google Shape;792;p79"/>
          <p:cNvSpPr txBox="1"/>
          <p:nvPr/>
        </p:nvSpPr>
        <p:spPr>
          <a:xfrm rot="-5400000">
            <a:off x="2320625" y="1786050"/>
            <a:ext cx="339600" cy="9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[</a:t>
            </a:r>
            <a:endParaRPr sz="4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93" name="Google Shape;793;p79"/>
          <p:cNvSpPr txBox="1"/>
          <p:nvPr/>
        </p:nvSpPr>
        <p:spPr>
          <a:xfrm>
            <a:off x="1849350" y="2814663"/>
            <a:ext cx="4580100" cy="7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-"/>
            </a:pPr>
            <a:r>
              <a:rPr lang="en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Compile en C89 → </a:t>
            </a:r>
            <a:r>
              <a:rPr lang="en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int implicite</a:t>
            </a: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-"/>
            </a:pPr>
            <a:r>
              <a:rPr lang="en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Invalide à partir de C99 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7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8" name="Google Shape;798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2425" y="1309988"/>
            <a:ext cx="2650069" cy="3008725"/>
          </a:xfrm>
          <a:prstGeom prst="rect">
            <a:avLst/>
          </a:prstGeom>
          <a:noFill/>
          <a:ln>
            <a:noFill/>
          </a:ln>
        </p:spPr>
      </p:pic>
      <p:sp>
        <p:nvSpPr>
          <p:cNvPr id="799" name="Google Shape;799;p80"/>
          <p:cNvSpPr txBox="1"/>
          <p:nvPr>
            <p:ph type="title"/>
          </p:nvPr>
        </p:nvSpPr>
        <p:spPr>
          <a:xfrm>
            <a:off x="640300" y="6263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INT</a:t>
            </a:r>
            <a:r>
              <a:rPr lang="en"/>
              <a:t> </a:t>
            </a:r>
            <a:r>
              <a:rPr lang="en">
                <a:solidFill>
                  <a:schemeClr val="dk2"/>
                </a:solidFill>
              </a:rPr>
              <a:t>?</a:t>
            </a:r>
            <a:r>
              <a:rPr lang="en"/>
              <a:t> - POURQUOI FAIRE ?</a:t>
            </a:r>
            <a:endParaRPr/>
          </a:p>
        </p:txBody>
      </p:sp>
      <p:sp>
        <p:nvSpPr>
          <p:cNvPr id="800" name="Google Shape;800;p80"/>
          <p:cNvSpPr txBox="1"/>
          <p:nvPr/>
        </p:nvSpPr>
        <p:spPr>
          <a:xfrm>
            <a:off x="4520700" y="3369875"/>
            <a:ext cx="4623300" cy="11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Même avec 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-std=c89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GCC 14.2.0 et Clang 19.1 émettent des avertissements, car certaines de ces fonctionnalités sont aujourd’hui dépréciées et/ou supprimées (mais parfaitement valides en C89).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01" name="Google Shape;801;p80"/>
          <p:cNvSpPr/>
          <p:nvPr/>
        </p:nvSpPr>
        <p:spPr>
          <a:xfrm rot="-5400000">
            <a:off x="2414725" y="-151150"/>
            <a:ext cx="369000" cy="32913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02" name="Google Shape;802;p80"/>
          <p:cNvSpPr txBox="1"/>
          <p:nvPr/>
        </p:nvSpPr>
        <p:spPr>
          <a:xfrm>
            <a:off x="4348850" y="1194650"/>
            <a:ext cx="3951600" cy="19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f(void) déclare une fonction :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-"/>
            </a:pP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Sans argument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-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Qui renvoie un int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f() déclare une fonction :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-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Avec un 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nombre inconnu 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d’arguments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-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Qui renvoie un int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03" name="Google Shape;803;p80"/>
          <p:cNvSpPr txBox="1"/>
          <p:nvPr/>
        </p:nvSpPr>
        <p:spPr>
          <a:xfrm>
            <a:off x="0" y="4262975"/>
            <a:ext cx="41439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C89 §6.5.4.3 (Constraints, “</a:t>
            </a:r>
            <a:r>
              <a:rPr i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An identifier list declares only…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” + note 71)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7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p81"/>
          <p:cNvSpPr txBox="1"/>
          <p:nvPr>
            <p:ph type="title"/>
          </p:nvPr>
        </p:nvSpPr>
        <p:spPr>
          <a:xfrm>
            <a:off x="640300" y="6263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INT</a:t>
            </a:r>
            <a:r>
              <a:rPr lang="en"/>
              <a:t> </a:t>
            </a:r>
            <a:r>
              <a:rPr lang="en">
                <a:solidFill>
                  <a:schemeClr val="dk2"/>
                </a:solidFill>
              </a:rPr>
              <a:t>?</a:t>
            </a:r>
            <a:r>
              <a:rPr lang="en"/>
              <a:t> - POURQUOI FAIRE ?</a:t>
            </a:r>
            <a:endParaRPr/>
          </a:p>
        </p:txBody>
      </p:sp>
      <p:pic>
        <p:nvPicPr>
          <p:cNvPr id="809" name="Google Shape;809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050" y="2607529"/>
            <a:ext cx="2305050" cy="122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0" name="Google Shape;810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21875" y="2607516"/>
            <a:ext cx="2305050" cy="1228725"/>
          </a:xfrm>
          <a:prstGeom prst="rect">
            <a:avLst/>
          </a:prstGeom>
          <a:noFill/>
          <a:ln>
            <a:noFill/>
          </a:ln>
        </p:spPr>
      </p:pic>
      <p:sp>
        <p:nvSpPr>
          <p:cNvPr id="811" name="Google Shape;811;p81"/>
          <p:cNvSpPr/>
          <p:nvPr/>
        </p:nvSpPr>
        <p:spPr>
          <a:xfrm rot="-5400000">
            <a:off x="3899610" y="2649488"/>
            <a:ext cx="1034100" cy="11448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12" name="Google Shape;812;p81"/>
          <p:cNvSpPr txBox="1"/>
          <p:nvPr/>
        </p:nvSpPr>
        <p:spPr>
          <a:xfrm>
            <a:off x="2281950" y="1460613"/>
            <a:ext cx="4580100" cy="7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-"/>
            </a:pPr>
            <a:r>
              <a:rPr lang="en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Compile en C89 → int implicite</a:t>
            </a: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-"/>
            </a:pPr>
            <a:r>
              <a:rPr lang="en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Invalide à partir de C99 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17" name="Google Shape;817;p82"/>
          <p:cNvGraphicFramePr/>
          <p:nvPr/>
        </p:nvGraphicFramePr>
        <p:xfrm>
          <a:off x="41200" y="1216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{3B300624-9764-40C0-951E-F490099FCCCF}</a:tableStyleId>
              </a:tblPr>
              <a:tblGrid>
                <a:gridCol w="3640625"/>
              </a:tblGrid>
              <a:tr h="982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1142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910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818" name="Google Shape;818;p82"/>
          <p:cNvSpPr txBox="1"/>
          <p:nvPr>
            <p:ph type="title"/>
          </p:nvPr>
        </p:nvSpPr>
        <p:spPr>
          <a:xfrm>
            <a:off x="640300" y="6263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DÉCLARE-MOI </a:t>
            </a:r>
            <a:r>
              <a:rPr lang="en">
                <a:solidFill>
                  <a:schemeClr val="dk2"/>
                </a:solidFill>
              </a:rPr>
              <a:t>2 POINTEURS !</a:t>
            </a:r>
            <a:endParaRPr/>
          </a:p>
        </p:txBody>
      </p:sp>
      <p:pic>
        <p:nvPicPr>
          <p:cNvPr id="819" name="Google Shape;819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6500" y="1263091"/>
            <a:ext cx="1609725" cy="87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0" name="Google Shape;820;p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3875" y="2294041"/>
            <a:ext cx="1609725" cy="87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1" name="Google Shape;821;p8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72200" y="2245441"/>
            <a:ext cx="1609725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822" name="Google Shape;822;p82"/>
          <p:cNvSpPr txBox="1"/>
          <p:nvPr/>
        </p:nvSpPr>
        <p:spPr>
          <a:xfrm>
            <a:off x="4470375" y="2510475"/>
            <a:ext cx="9915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Correct !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23" name="Google Shape;823;p8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42338" y="3436188"/>
            <a:ext cx="2038350" cy="6762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24" name="Google Shape;824;p82"/>
          <p:cNvCxnSpPr/>
          <p:nvPr/>
        </p:nvCxnSpPr>
        <p:spPr>
          <a:xfrm rot="10800000">
            <a:off x="1858200" y="1205375"/>
            <a:ext cx="0" cy="2142000"/>
          </a:xfrm>
          <a:prstGeom prst="straightConnector1">
            <a:avLst/>
          </a:prstGeom>
          <a:noFill/>
          <a:ln cap="flat" cmpd="sng" w="9525">
            <a:solidFill>
              <a:srgbClr val="9E9E9E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825" name="Google Shape;825;p8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33875" y="1262300"/>
            <a:ext cx="1609725" cy="87545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826" name="Google Shape;826;p82"/>
          <p:cNvGraphicFramePr/>
          <p:nvPr/>
        </p:nvGraphicFramePr>
        <p:xfrm>
          <a:off x="6250425" y="15679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{3B300624-9764-40C0-951E-F490099FCCCF}</a:tableStyleId>
              </a:tblPr>
              <a:tblGrid>
                <a:gridCol w="2573575"/>
              </a:tblGrid>
              <a:tr h="1051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877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827" name="Google Shape;827;p8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329625" y="1697725"/>
            <a:ext cx="2415175" cy="836487"/>
          </a:xfrm>
          <a:prstGeom prst="rect">
            <a:avLst/>
          </a:prstGeom>
          <a:noFill/>
          <a:ln>
            <a:noFill/>
          </a:ln>
        </p:spPr>
      </p:pic>
      <p:pic>
        <p:nvPicPr>
          <p:cNvPr id="828" name="Google Shape;828;p8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329625" y="2656974"/>
            <a:ext cx="2415186" cy="801300"/>
          </a:xfrm>
          <a:prstGeom prst="rect">
            <a:avLst/>
          </a:prstGeom>
          <a:noFill/>
          <a:ln>
            <a:noFill/>
          </a:ln>
        </p:spPr>
      </p:pic>
      <p:sp>
        <p:nvSpPr>
          <p:cNvPr id="829" name="Google Shape;829;p82"/>
          <p:cNvSpPr txBox="1"/>
          <p:nvPr/>
        </p:nvSpPr>
        <p:spPr>
          <a:xfrm>
            <a:off x="6250425" y="3991113"/>
            <a:ext cx="1203000" cy="5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ptr1 = int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*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ptr2 = </a:t>
            </a:r>
            <a:r>
              <a:rPr b="1" lang="en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int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!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30" name="Google Shape;830;p82"/>
          <p:cNvSpPr/>
          <p:nvPr/>
        </p:nvSpPr>
        <p:spPr>
          <a:xfrm rot="10800000">
            <a:off x="7603900" y="3710125"/>
            <a:ext cx="986400" cy="8013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31" name="Google Shape;831;p82"/>
          <p:cNvSpPr txBox="1"/>
          <p:nvPr/>
        </p:nvSpPr>
        <p:spPr>
          <a:xfrm>
            <a:off x="3628013" y="922075"/>
            <a:ext cx="852600" cy="311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}</a:t>
            </a:r>
            <a:endParaRPr sz="20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6" name="Google Shape;836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09600" y="1450973"/>
            <a:ext cx="3271450" cy="935825"/>
          </a:xfrm>
          <a:prstGeom prst="rect">
            <a:avLst/>
          </a:prstGeom>
          <a:noFill/>
          <a:ln>
            <a:noFill/>
          </a:ln>
        </p:spPr>
      </p:pic>
      <p:sp>
        <p:nvSpPr>
          <p:cNvPr id="837" name="Google Shape;837;p83"/>
          <p:cNvSpPr/>
          <p:nvPr/>
        </p:nvSpPr>
        <p:spPr>
          <a:xfrm>
            <a:off x="2809625" y="1458100"/>
            <a:ext cx="3271500" cy="9357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838" name="Google Shape;838;p83"/>
          <p:cNvGraphicFramePr/>
          <p:nvPr/>
        </p:nvGraphicFramePr>
        <p:xfrm>
          <a:off x="6250425" y="15679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{3B300624-9764-40C0-951E-F490099FCCCF}</a:tableStyleId>
              </a:tblPr>
              <a:tblGrid>
                <a:gridCol w="2573575"/>
              </a:tblGrid>
              <a:tr h="1051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877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839" name="Google Shape;839;p83"/>
          <p:cNvSpPr txBox="1"/>
          <p:nvPr/>
        </p:nvSpPr>
        <p:spPr>
          <a:xfrm>
            <a:off x="84725" y="1073925"/>
            <a:ext cx="6839700" cy="5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Réponse courte: le pointeur * s’applique au nom de la variable, et pas à son type.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StackOverflow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40" name="Google Shape;840;p83"/>
          <p:cNvSpPr txBox="1"/>
          <p:nvPr>
            <p:ph type="title"/>
          </p:nvPr>
        </p:nvSpPr>
        <p:spPr>
          <a:xfrm>
            <a:off x="640300" y="6263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DÉCLARE-MOI </a:t>
            </a:r>
            <a:r>
              <a:rPr lang="en">
                <a:solidFill>
                  <a:schemeClr val="dk2"/>
                </a:solidFill>
              </a:rPr>
              <a:t>2 POINTEURS !</a:t>
            </a:r>
            <a:endParaRPr/>
          </a:p>
        </p:txBody>
      </p:sp>
      <p:pic>
        <p:nvPicPr>
          <p:cNvPr id="841" name="Google Shape;841;p8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29625" y="1697725"/>
            <a:ext cx="2415175" cy="836487"/>
          </a:xfrm>
          <a:prstGeom prst="rect">
            <a:avLst/>
          </a:prstGeom>
          <a:noFill/>
          <a:ln>
            <a:noFill/>
          </a:ln>
        </p:spPr>
      </p:pic>
      <p:pic>
        <p:nvPicPr>
          <p:cNvPr id="842" name="Google Shape;842;p8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29625" y="2656974"/>
            <a:ext cx="2415186" cy="801300"/>
          </a:xfrm>
          <a:prstGeom prst="rect">
            <a:avLst/>
          </a:prstGeom>
          <a:noFill/>
          <a:ln>
            <a:noFill/>
          </a:ln>
        </p:spPr>
      </p:pic>
      <p:sp>
        <p:nvSpPr>
          <p:cNvPr id="843" name="Google Shape;843;p83"/>
          <p:cNvSpPr txBox="1"/>
          <p:nvPr/>
        </p:nvSpPr>
        <p:spPr>
          <a:xfrm>
            <a:off x="6250425" y="3991113"/>
            <a:ext cx="1203000" cy="5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ptr1 = int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*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ptr2 = </a:t>
            </a:r>
            <a:r>
              <a:rPr b="1" lang="en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int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!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44" name="Google Shape;844;p83"/>
          <p:cNvSpPr/>
          <p:nvPr/>
        </p:nvSpPr>
        <p:spPr>
          <a:xfrm rot="10800000">
            <a:off x="7603900" y="3710125"/>
            <a:ext cx="986400" cy="8013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45" name="Google Shape;845;p83"/>
          <p:cNvSpPr txBox="1"/>
          <p:nvPr/>
        </p:nvSpPr>
        <p:spPr>
          <a:xfrm>
            <a:off x="66425" y="1659225"/>
            <a:ext cx="6079500" cy="311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Réponse longue :</a:t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C89 §6.5, C99 §6.7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Une déclaration est composée de…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Char char="-"/>
            </a:pPr>
            <a:r>
              <a:rPr lang="en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Au moins un </a:t>
            </a:r>
            <a:r>
              <a:rPr b="1" lang="en" sz="800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spécificateur</a:t>
            </a:r>
            <a:r>
              <a:rPr lang="en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qui est… :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794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Char char="-"/>
            </a:pPr>
            <a:r>
              <a:rPr lang="en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Un type (non-pointeur) et/ou… // C89 §6.5.2, C99 §6.7.2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794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Char char="-"/>
            </a:pPr>
            <a:r>
              <a:rPr lang="en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Une classe(s) de stockage) et/ou… // C89 §6.5.1, C99 §6.7.1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794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Char char="-"/>
            </a:pPr>
            <a:r>
              <a:rPr lang="en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Un qualificateur (const, …) et/ou… // C89 §6.5.3, C99 §6.7.3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794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Char char="-"/>
            </a:pPr>
            <a:r>
              <a:rPr lang="en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Un spécificateur de fonction (inline) // C99 seulement, C99 §6.7.4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Char char="-"/>
            </a:pPr>
            <a:r>
              <a:rPr lang="en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Et potentiellement un </a:t>
            </a:r>
            <a:r>
              <a:rPr b="1" lang="en" sz="800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déclarateur</a:t>
            </a:r>
            <a:r>
              <a:rPr lang="en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ou une </a:t>
            </a:r>
            <a:r>
              <a:rPr b="1" lang="en" sz="800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liste de déclarateurs</a:t>
            </a:r>
            <a:r>
              <a:rPr lang="en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séparés par une virgule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794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Char char="-"/>
            </a:pPr>
            <a:r>
              <a:rPr lang="en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Un déclarateur : // C89 §6.5.4, C99 §6.7.5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794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Char char="-"/>
            </a:pPr>
            <a:r>
              <a:rPr lang="en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Un </a:t>
            </a:r>
            <a:r>
              <a:rPr b="1" lang="en" sz="800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identificateur</a:t>
            </a:r>
            <a:r>
              <a:rPr lang="en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(nom de variable) </a:t>
            </a:r>
            <a:r>
              <a:rPr b="1" lang="en" sz="800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et potentiellement…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79400" lvl="3" marL="1828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Char char="-"/>
            </a:pPr>
            <a:r>
              <a:rPr lang="en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Un </a:t>
            </a:r>
            <a:r>
              <a:rPr b="1" lang="en" sz="800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pointeur</a:t>
            </a:r>
            <a:r>
              <a:rPr lang="en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et/ou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79400" lvl="3" marL="1828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Char char="-"/>
            </a:pPr>
            <a:r>
              <a:rPr lang="en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Un </a:t>
            </a:r>
            <a:r>
              <a:rPr b="1" lang="en" sz="800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tableau</a:t>
            </a:r>
            <a:endParaRPr b="1" sz="800" u="sng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79400" lvl="3" marL="1828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Char char="-"/>
            </a:pPr>
            <a:r>
              <a:rPr lang="en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etc..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794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Char char="-"/>
            </a:pPr>
            <a:r>
              <a:rPr lang="en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Qui peut être initialisé (= valeur) // C89 §6.5.7, C99 §6.7.8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int* ptr1, ptr2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→ type + pointeur + identificateur, identificateur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Pointeur + identificateur = déclarateur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⇒ type + déclarateur, déclarateur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⇒ variable type*, variable type 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9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p84"/>
          <p:cNvSpPr txBox="1"/>
          <p:nvPr>
            <p:ph type="title"/>
          </p:nvPr>
        </p:nvSpPr>
        <p:spPr>
          <a:xfrm>
            <a:off x="640300" y="6263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UNE STRING </a:t>
            </a:r>
            <a:r>
              <a:rPr lang="en"/>
              <a:t>ENTRE APOSTROPHES  ?</a:t>
            </a:r>
            <a:endParaRPr/>
          </a:p>
        </p:txBody>
      </p:sp>
      <p:pic>
        <p:nvPicPr>
          <p:cNvPr id="851" name="Google Shape;851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9038" y="1618713"/>
            <a:ext cx="4972050" cy="476250"/>
          </a:xfrm>
          <a:prstGeom prst="rect">
            <a:avLst/>
          </a:prstGeom>
          <a:noFill/>
          <a:ln>
            <a:noFill/>
          </a:ln>
        </p:spPr>
      </p:pic>
      <p:sp>
        <p:nvSpPr>
          <p:cNvPr id="852" name="Google Shape;852;p84"/>
          <p:cNvSpPr/>
          <p:nvPr/>
        </p:nvSpPr>
        <p:spPr>
          <a:xfrm flipH="1" rot="10800000">
            <a:off x="893563" y="2094925"/>
            <a:ext cx="1124700" cy="9753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53" name="Google Shape;853;p84"/>
          <p:cNvSpPr txBox="1"/>
          <p:nvPr/>
        </p:nvSpPr>
        <p:spPr>
          <a:xfrm>
            <a:off x="2285488" y="2297250"/>
            <a:ext cx="4269300" cy="8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Plusieurs caractères entre apostrophes → un 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int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avec une valeur dépendante de l’implémentation (“implementation-defined”)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54" name="Google Shape;854;p84"/>
          <p:cNvSpPr txBox="1"/>
          <p:nvPr/>
        </p:nvSpPr>
        <p:spPr>
          <a:xfrm>
            <a:off x="0" y="4321400"/>
            <a:ext cx="9144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C89 §6.1.3.4 (Semantics, “</a:t>
            </a:r>
            <a:r>
              <a:rPr i="1"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The value of an integer character constant containing more than one character [...] is implementation-defined.</a:t>
            </a:r>
            <a:r>
              <a:rPr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”)</a:t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C99 §6.4.4.4/10</a:t>
            </a:r>
            <a:endParaRPr sz="1000"/>
          </a:p>
        </p:txBody>
      </p:sp>
      <p:graphicFrame>
        <p:nvGraphicFramePr>
          <p:cNvPr id="855" name="Google Shape;855;p84"/>
          <p:cNvGraphicFramePr/>
          <p:nvPr/>
        </p:nvGraphicFramePr>
        <p:xfrm>
          <a:off x="5643563" y="1460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{3B300624-9764-40C0-951E-F490099FCCCF}</a:tableStyleId>
              </a:tblPr>
              <a:tblGrid>
                <a:gridCol w="722675"/>
                <a:gridCol w="611100"/>
                <a:gridCol w="591025"/>
                <a:gridCol w="641600"/>
                <a:gridCol w="641600"/>
              </a:tblGrid>
              <a:tr h="238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Char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‘A’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‘B’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‘C’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‘\0’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238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ASCII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0x41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0x42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0x43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0x00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856" name="Google Shape;856;p84"/>
          <p:cNvSpPr/>
          <p:nvPr/>
        </p:nvSpPr>
        <p:spPr>
          <a:xfrm flipH="1" rot="10800000">
            <a:off x="2996438" y="3070225"/>
            <a:ext cx="1124700" cy="9753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57" name="Google Shape;857;p84"/>
          <p:cNvSpPr txBox="1"/>
          <p:nvPr/>
        </p:nvSpPr>
        <p:spPr>
          <a:xfrm>
            <a:off x="4430213" y="3093550"/>
            <a:ext cx="3525300" cy="10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Souvent, ‘ABC’ = 0x414243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On a aussi souvent un 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int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de 4 octets et du little endian 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-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‘ABC’ = 0x00434241 → “\0CBA”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4" name="Google Shape;314;p40"/>
          <p:cNvGraphicFramePr/>
          <p:nvPr/>
        </p:nvGraphicFramePr>
        <p:xfrm>
          <a:off x="0" y="11453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{3B300624-9764-40C0-951E-F490099FCCCF}</a:tableStyleId>
              </a:tblPr>
              <a:tblGrid>
                <a:gridCol w="2443050"/>
                <a:gridCol w="4141500"/>
                <a:gridCol w="2559450"/>
              </a:tblGrid>
              <a:tr h="818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C89 :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→ </a:t>
                      </a:r>
                      <a:r>
                        <a:rPr lang="en" u="sng"/>
                        <a:t>pas de type booléen !</a:t>
                      </a:r>
                      <a:endParaRPr u="sng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→ int souvent utilisé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Depuis C99 : §7.16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→bool, true, false = macros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→</a:t>
                      </a:r>
                      <a:r>
                        <a:rPr lang="en"/>
                        <a:t>_Bool = mot-clef (§A.1.2)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Depuis C23 : §6.4.2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→bool, true, false = mot-clefs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→_Bool = mot-clef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14203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13833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315" name="Google Shape;315;p40"/>
          <p:cNvSpPr txBox="1"/>
          <p:nvPr>
            <p:ph type="title"/>
          </p:nvPr>
        </p:nvSpPr>
        <p:spPr>
          <a:xfrm>
            <a:off x="596975" y="6552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</a:t>
            </a:r>
            <a:r>
              <a:rPr lang="en">
                <a:solidFill>
                  <a:schemeClr val="accent1"/>
                </a:solidFill>
              </a:rPr>
              <a:t> BOOLÉENS</a:t>
            </a:r>
            <a:endParaRPr>
              <a:solidFill>
                <a:schemeClr val="accent1"/>
              </a:solidFill>
            </a:endParaRPr>
          </a:p>
        </p:txBody>
      </p:sp>
      <p:pic>
        <p:nvPicPr>
          <p:cNvPr id="316" name="Google Shape;316;p40"/>
          <p:cNvPicPr preferRelativeResize="0"/>
          <p:nvPr/>
        </p:nvPicPr>
        <p:blipFill rotWithShape="1">
          <a:blip r:embed="rId3">
            <a:alphaModFix/>
          </a:blip>
          <a:srcRect b="0" l="0" r="6050" t="0"/>
          <a:stretch/>
        </p:blipFill>
        <p:spPr>
          <a:xfrm>
            <a:off x="6625107" y="3644088"/>
            <a:ext cx="2456718" cy="74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26150" y="2137037"/>
            <a:ext cx="2254625" cy="96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84275" y="2302175"/>
            <a:ext cx="1756593" cy="74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71075" y="3570900"/>
            <a:ext cx="1966575" cy="940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4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79100" y="2197600"/>
            <a:ext cx="2161850" cy="92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4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62674" y="3703325"/>
            <a:ext cx="2161850" cy="80935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4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584200" y="2115962"/>
            <a:ext cx="1966575" cy="108630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3" name="Google Shape;323;p40"/>
          <p:cNvCxnSpPr/>
          <p:nvPr/>
        </p:nvCxnSpPr>
        <p:spPr>
          <a:xfrm>
            <a:off x="4478975" y="3387450"/>
            <a:ext cx="600" cy="13803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4" name="Google Shape;324;p40"/>
          <p:cNvCxnSpPr/>
          <p:nvPr/>
        </p:nvCxnSpPr>
        <p:spPr>
          <a:xfrm flipH="1">
            <a:off x="4478375" y="1968300"/>
            <a:ext cx="600" cy="14163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25" name="Google Shape;325;p4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584200" y="3581850"/>
            <a:ext cx="1966575" cy="9182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p85"/>
          <p:cNvSpPr txBox="1"/>
          <p:nvPr>
            <p:ph type="title"/>
          </p:nvPr>
        </p:nvSpPr>
        <p:spPr>
          <a:xfrm>
            <a:off x="640300" y="6263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UNE STRING </a:t>
            </a:r>
            <a:r>
              <a:rPr lang="en"/>
              <a:t>ENTRE APOSTROPHES  ?</a:t>
            </a:r>
            <a:endParaRPr/>
          </a:p>
        </p:txBody>
      </p:sp>
      <p:pic>
        <p:nvPicPr>
          <p:cNvPr id="863" name="Google Shape;863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075" y="1835701"/>
            <a:ext cx="3753500" cy="1646275"/>
          </a:xfrm>
          <a:prstGeom prst="rect">
            <a:avLst/>
          </a:prstGeom>
          <a:noFill/>
          <a:ln>
            <a:noFill/>
          </a:ln>
        </p:spPr>
      </p:pic>
      <p:sp>
        <p:nvSpPr>
          <p:cNvPr id="864" name="Google Shape;864;p85"/>
          <p:cNvSpPr/>
          <p:nvPr/>
        </p:nvSpPr>
        <p:spPr>
          <a:xfrm rot="-5400000">
            <a:off x="4571460" y="2143813"/>
            <a:ext cx="1034100" cy="11448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65" name="Google Shape;865;p85"/>
          <p:cNvSpPr txBox="1"/>
          <p:nvPr/>
        </p:nvSpPr>
        <p:spPr>
          <a:xfrm>
            <a:off x="6140425" y="2311675"/>
            <a:ext cx="2355000" cy="4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Affiche 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salut!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66" name="Google Shape;866;p85"/>
          <p:cNvSpPr txBox="1"/>
          <p:nvPr/>
        </p:nvSpPr>
        <p:spPr>
          <a:xfrm>
            <a:off x="5035150" y="4399425"/>
            <a:ext cx="41088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Même comportement pour 6 compilateurs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67" name="Google Shape;867;p85"/>
          <p:cNvSpPr txBox="1"/>
          <p:nvPr/>
        </p:nvSpPr>
        <p:spPr>
          <a:xfrm>
            <a:off x="1147875" y="3402500"/>
            <a:ext cx="1935900" cy="10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-   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‘ulas’ → ‘salu’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-   ‘!t’ → ‘t!\0\0’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⇒ On a “salut!\0\0”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p86"/>
          <p:cNvSpPr txBox="1"/>
          <p:nvPr>
            <p:ph type="title"/>
          </p:nvPr>
        </p:nvSpPr>
        <p:spPr>
          <a:xfrm>
            <a:off x="640300" y="6263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UNE STRING </a:t>
            </a:r>
            <a:r>
              <a:rPr lang="en"/>
              <a:t>ENTRE APOSTROPHES  ?</a:t>
            </a:r>
            <a:endParaRPr/>
          </a:p>
        </p:txBody>
      </p:sp>
      <p:sp>
        <p:nvSpPr>
          <p:cNvPr id="873" name="Google Shape;873;p86"/>
          <p:cNvSpPr/>
          <p:nvPr/>
        </p:nvSpPr>
        <p:spPr>
          <a:xfrm rot="-5400000">
            <a:off x="4549810" y="1999338"/>
            <a:ext cx="1034100" cy="11448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74" name="Google Shape;874;p86"/>
          <p:cNvSpPr txBox="1"/>
          <p:nvPr/>
        </p:nvSpPr>
        <p:spPr>
          <a:xfrm>
            <a:off x="6111500" y="2037179"/>
            <a:ext cx="2680200" cy="9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Utiliser switch avec plusieurs caractères à la fois (jusqu’à 4 si un int fait 4 octets).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75" name="Google Shape;875;p86"/>
          <p:cNvSpPr txBox="1"/>
          <p:nvPr/>
        </p:nvSpPr>
        <p:spPr>
          <a:xfrm>
            <a:off x="5808000" y="3799775"/>
            <a:ext cx="3336000" cy="9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switch ne peut prendre que des entiers (donc pas de string) :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-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C89 §6.6.4.2 (Constraints)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-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C99 §6.8.4.2/1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76" name="Google Shape;876;p86"/>
          <p:cNvSpPr txBox="1"/>
          <p:nvPr/>
        </p:nvSpPr>
        <p:spPr>
          <a:xfrm>
            <a:off x="0" y="4796675"/>
            <a:ext cx="2559000" cy="3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Test sur les 6 compilateurs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77" name="Google Shape;877;p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79350" y="1118026"/>
            <a:ext cx="2558896" cy="3570350"/>
          </a:xfrm>
          <a:prstGeom prst="rect">
            <a:avLst/>
          </a:prstGeom>
          <a:noFill/>
          <a:ln>
            <a:noFill/>
          </a:ln>
        </p:spPr>
      </p:pic>
      <p:sp>
        <p:nvSpPr>
          <p:cNvPr id="878" name="Google Shape;878;p86"/>
          <p:cNvSpPr txBox="1"/>
          <p:nvPr/>
        </p:nvSpPr>
        <p:spPr>
          <a:xfrm>
            <a:off x="3156900" y="4818425"/>
            <a:ext cx="2680200" cy="3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5"/>
              </a:rPr>
              <a:t>Avec des switch imbriqués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2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p87"/>
          <p:cNvSpPr txBox="1"/>
          <p:nvPr>
            <p:ph type="title"/>
          </p:nvPr>
        </p:nvSpPr>
        <p:spPr>
          <a:xfrm>
            <a:off x="640300" y="6263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UNE STRING </a:t>
            </a:r>
            <a:r>
              <a:rPr lang="en"/>
              <a:t>ENTRE APOSTROPHES  ?</a:t>
            </a:r>
            <a:endParaRPr/>
          </a:p>
        </p:txBody>
      </p:sp>
      <p:sp>
        <p:nvSpPr>
          <p:cNvPr id="884" name="Google Shape;884;p87"/>
          <p:cNvSpPr/>
          <p:nvPr/>
        </p:nvSpPr>
        <p:spPr>
          <a:xfrm rot="-5400000">
            <a:off x="4549810" y="1999338"/>
            <a:ext cx="1034100" cy="11448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85" name="Google Shape;885;p87"/>
          <p:cNvSpPr txBox="1"/>
          <p:nvPr/>
        </p:nvSpPr>
        <p:spPr>
          <a:xfrm>
            <a:off x="5035150" y="4399425"/>
            <a:ext cx="22755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Source (StackOverflow)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86" name="Google Shape;886;p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9250" y="1664265"/>
            <a:ext cx="2855750" cy="1814975"/>
          </a:xfrm>
          <a:prstGeom prst="rect">
            <a:avLst/>
          </a:prstGeom>
          <a:noFill/>
          <a:ln>
            <a:noFill/>
          </a:ln>
        </p:spPr>
      </p:pic>
      <p:sp>
        <p:nvSpPr>
          <p:cNvPr id="887" name="Google Shape;887;p87"/>
          <p:cNvSpPr txBox="1"/>
          <p:nvPr/>
        </p:nvSpPr>
        <p:spPr>
          <a:xfrm>
            <a:off x="640300" y="3525325"/>
            <a:ext cx="34557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État de l’exécution d’un programme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88" name="Google Shape;888;p87"/>
          <p:cNvSpPr txBox="1"/>
          <p:nvPr/>
        </p:nvSpPr>
        <p:spPr>
          <a:xfrm>
            <a:off x="6111500" y="2037163"/>
            <a:ext cx="2680200" cy="10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Ancienne méthode de debug, lorsqu’on doit lire un dump de la mémoire, la valeur de l’enum est lisible.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2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p88"/>
          <p:cNvSpPr txBox="1"/>
          <p:nvPr>
            <p:ph type="title"/>
          </p:nvPr>
        </p:nvSpPr>
        <p:spPr>
          <a:xfrm>
            <a:off x="640300" y="6263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(NOT)</a:t>
            </a:r>
            <a:r>
              <a:rPr lang="en"/>
              <a:t> RETURN 0</a:t>
            </a:r>
            <a:endParaRPr/>
          </a:p>
        </p:txBody>
      </p:sp>
      <p:pic>
        <p:nvPicPr>
          <p:cNvPr id="894" name="Google Shape;894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09625" y="1545198"/>
            <a:ext cx="1920491" cy="1034100"/>
          </a:xfrm>
          <a:prstGeom prst="rect">
            <a:avLst/>
          </a:prstGeom>
          <a:noFill/>
          <a:ln>
            <a:noFill/>
          </a:ln>
        </p:spPr>
      </p:pic>
      <p:sp>
        <p:nvSpPr>
          <p:cNvPr id="895" name="Google Shape;895;p88"/>
          <p:cNvSpPr txBox="1"/>
          <p:nvPr/>
        </p:nvSpPr>
        <p:spPr>
          <a:xfrm>
            <a:off x="1211650" y="1372575"/>
            <a:ext cx="1748100" cy="10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896" name="Google Shape;896;p88"/>
          <p:cNvGraphicFramePr/>
          <p:nvPr/>
        </p:nvGraphicFramePr>
        <p:xfrm>
          <a:off x="329275" y="1545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{3B300624-9764-40C0-951E-F490099FCCCF}</a:tableStyleId>
              </a:tblPr>
              <a:tblGrid>
                <a:gridCol w="1235475"/>
                <a:gridCol w="1235475"/>
                <a:gridCol w="1235475"/>
              </a:tblGrid>
              <a:tr h="923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C89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C99 et +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995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Clang 19.1.0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995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GCC 14.2.0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cxnSp>
        <p:nvCxnSpPr>
          <p:cNvPr id="897" name="Google Shape;897;p88"/>
          <p:cNvCxnSpPr/>
          <p:nvPr/>
        </p:nvCxnSpPr>
        <p:spPr>
          <a:xfrm>
            <a:off x="329275" y="1545200"/>
            <a:ext cx="1233000" cy="923700"/>
          </a:xfrm>
          <a:prstGeom prst="straightConnector1">
            <a:avLst/>
          </a:prstGeom>
          <a:noFill/>
          <a:ln cap="flat" cmpd="sng" w="9525">
            <a:solidFill>
              <a:srgbClr val="9E9E9E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98" name="Google Shape;898;p88"/>
          <p:cNvSpPr txBox="1"/>
          <p:nvPr/>
        </p:nvSpPr>
        <p:spPr>
          <a:xfrm rot="-1855">
            <a:off x="300783" y="2112793"/>
            <a:ext cx="1112100" cy="3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Compilateur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99" name="Google Shape;899;p88"/>
          <p:cNvSpPr txBox="1"/>
          <p:nvPr/>
        </p:nvSpPr>
        <p:spPr>
          <a:xfrm rot="-2486">
            <a:off x="734875" y="1545340"/>
            <a:ext cx="829800" cy="3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Standard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00" name="Google Shape;900;p88"/>
          <p:cNvSpPr txBox="1"/>
          <p:nvPr/>
        </p:nvSpPr>
        <p:spPr>
          <a:xfrm>
            <a:off x="4079025" y="2025800"/>
            <a:ext cx="672300" cy="22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]</a:t>
            </a:r>
            <a:endParaRPr sz="14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01" name="Google Shape;901;p88"/>
          <p:cNvSpPr txBox="1"/>
          <p:nvPr/>
        </p:nvSpPr>
        <p:spPr>
          <a:xfrm>
            <a:off x="4594475" y="2896825"/>
            <a:ext cx="1820400" cy="6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Code de retour de main()</a:t>
            </a:r>
            <a:endParaRPr sz="17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902" name="Google Shape;902;p88"/>
          <p:cNvCxnSpPr/>
          <p:nvPr/>
        </p:nvCxnSpPr>
        <p:spPr>
          <a:xfrm rot="10800000">
            <a:off x="7123000" y="2434500"/>
            <a:ext cx="577800" cy="6357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03" name="Google Shape;903;p88"/>
          <p:cNvSpPr txBox="1"/>
          <p:nvPr/>
        </p:nvSpPr>
        <p:spPr>
          <a:xfrm>
            <a:off x="7643025" y="2835425"/>
            <a:ext cx="1355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Pas de return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04" name="Google Shape;904;p88"/>
          <p:cNvSpPr txBox="1"/>
          <p:nvPr/>
        </p:nvSpPr>
        <p:spPr>
          <a:xfrm>
            <a:off x="1675975" y="1968850"/>
            <a:ext cx="1040400" cy="48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Indéfini* !</a:t>
            </a:r>
            <a:endParaRPr u="sng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C89 §5.1.2.2.3</a:t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05" name="Google Shape;905;p88"/>
          <p:cNvSpPr txBox="1"/>
          <p:nvPr/>
        </p:nvSpPr>
        <p:spPr>
          <a:xfrm>
            <a:off x="2877500" y="1968850"/>
            <a:ext cx="1112100" cy="48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0 </a:t>
            </a:r>
            <a:r>
              <a:rPr lang="en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garanti</a:t>
            </a:r>
            <a:endParaRPr u="sng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C99 §5.1.2.2.3/1</a:t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06" name="Google Shape;906;p88"/>
          <p:cNvSpPr txBox="1"/>
          <p:nvPr/>
        </p:nvSpPr>
        <p:spPr>
          <a:xfrm>
            <a:off x="6442975" y="4204600"/>
            <a:ext cx="25218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* indéfini, donc ça peut varier à chaque exécution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0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1" name="Google Shape;911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19660" y="2406025"/>
            <a:ext cx="2762250" cy="179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2" name="Google Shape;912;p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050" y="2391725"/>
            <a:ext cx="2762250" cy="1790700"/>
          </a:xfrm>
          <a:prstGeom prst="rect">
            <a:avLst/>
          </a:prstGeom>
          <a:noFill/>
          <a:ln>
            <a:noFill/>
          </a:ln>
        </p:spPr>
      </p:pic>
      <p:sp>
        <p:nvSpPr>
          <p:cNvPr id="913" name="Google Shape;913;p89"/>
          <p:cNvSpPr txBox="1"/>
          <p:nvPr>
            <p:ph type="title"/>
          </p:nvPr>
        </p:nvSpPr>
        <p:spPr>
          <a:xfrm>
            <a:off x="640300" y="6263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TABLEAU</a:t>
            </a:r>
            <a:r>
              <a:rPr lang="en"/>
              <a:t>  OU POINTEUR ?</a:t>
            </a:r>
            <a:endParaRPr/>
          </a:p>
        </p:txBody>
      </p:sp>
      <p:cxnSp>
        <p:nvCxnSpPr>
          <p:cNvPr id="914" name="Google Shape;914;p89"/>
          <p:cNvCxnSpPr/>
          <p:nvPr/>
        </p:nvCxnSpPr>
        <p:spPr>
          <a:xfrm>
            <a:off x="5764750" y="2918500"/>
            <a:ext cx="296100" cy="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15" name="Google Shape;915;p89"/>
          <p:cNvCxnSpPr/>
          <p:nvPr/>
        </p:nvCxnSpPr>
        <p:spPr>
          <a:xfrm>
            <a:off x="1756125" y="2918500"/>
            <a:ext cx="296100" cy="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16" name="Google Shape;916;p89"/>
          <p:cNvSpPr/>
          <p:nvPr/>
        </p:nvSpPr>
        <p:spPr>
          <a:xfrm rot="-5400000">
            <a:off x="3668435" y="2728963"/>
            <a:ext cx="1034100" cy="11448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17" name="Google Shape;917;p89"/>
          <p:cNvSpPr txBox="1"/>
          <p:nvPr/>
        </p:nvSpPr>
        <p:spPr>
          <a:xfrm>
            <a:off x="1439125" y="1437275"/>
            <a:ext cx="6540000" cy="76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Conversion implicite de tableau en pointeur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C89 §6.2.2.1 (paragraphe 3)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C99 §6.3.2.1/3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18" name="Google Shape;918;p89"/>
          <p:cNvSpPr txBox="1"/>
          <p:nvPr/>
        </p:nvSpPr>
        <p:spPr>
          <a:xfrm>
            <a:off x="7244700" y="3033975"/>
            <a:ext cx="1899300" cy="39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Pointeur implicite</a:t>
            </a:r>
            <a:endParaRPr b="1" u="sng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19" name="Google Shape;919;p89"/>
          <p:cNvSpPr/>
          <p:nvPr/>
        </p:nvSpPr>
        <p:spPr>
          <a:xfrm rot="6798073">
            <a:off x="6791680" y="2702144"/>
            <a:ext cx="263926" cy="714255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20" name="Google Shape;920;p89"/>
          <p:cNvSpPr txBox="1"/>
          <p:nvPr/>
        </p:nvSpPr>
        <p:spPr>
          <a:xfrm>
            <a:off x="209250" y="4372450"/>
            <a:ext cx="3042000" cy="39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Même chose pour “int array[]” !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4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5" name="Google Shape;925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4575" y="2403475"/>
            <a:ext cx="2762250" cy="179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6" name="Google Shape;926;p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11935" y="2403475"/>
            <a:ext cx="2762250" cy="1790700"/>
          </a:xfrm>
          <a:prstGeom prst="rect">
            <a:avLst/>
          </a:prstGeom>
          <a:noFill/>
          <a:ln>
            <a:noFill/>
          </a:ln>
        </p:spPr>
      </p:pic>
      <p:sp>
        <p:nvSpPr>
          <p:cNvPr id="927" name="Google Shape;927;p90"/>
          <p:cNvSpPr txBox="1"/>
          <p:nvPr>
            <p:ph type="title"/>
          </p:nvPr>
        </p:nvSpPr>
        <p:spPr>
          <a:xfrm>
            <a:off x="640300" y="6263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UN PETIT TOUR DANS LES </a:t>
            </a:r>
            <a:r>
              <a:rPr lang="en" sz="3400">
                <a:solidFill>
                  <a:schemeClr val="dk2"/>
                </a:solidFill>
              </a:rPr>
              <a:t>CROCHETS</a:t>
            </a:r>
            <a:endParaRPr sz="3400"/>
          </a:p>
        </p:txBody>
      </p:sp>
      <p:sp>
        <p:nvSpPr>
          <p:cNvPr id="928" name="Google Shape;928;p90"/>
          <p:cNvSpPr/>
          <p:nvPr/>
        </p:nvSpPr>
        <p:spPr>
          <a:xfrm rot="-5400000">
            <a:off x="3697335" y="2728963"/>
            <a:ext cx="1034100" cy="11448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929" name="Google Shape;929;p90"/>
          <p:cNvCxnSpPr/>
          <p:nvPr/>
        </p:nvCxnSpPr>
        <p:spPr>
          <a:xfrm>
            <a:off x="1929525" y="2925725"/>
            <a:ext cx="490500" cy="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30" name="Google Shape;930;p90"/>
          <p:cNvCxnSpPr/>
          <p:nvPr/>
        </p:nvCxnSpPr>
        <p:spPr>
          <a:xfrm>
            <a:off x="6118750" y="2925725"/>
            <a:ext cx="419700" cy="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31" name="Google Shape;931;p90"/>
          <p:cNvSpPr txBox="1"/>
          <p:nvPr/>
        </p:nvSpPr>
        <p:spPr>
          <a:xfrm>
            <a:off x="1841225" y="1459250"/>
            <a:ext cx="47463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[const] → qualificateur sur le </a:t>
            </a:r>
            <a:r>
              <a:rPr b="1" lang="en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pointeur implicite</a:t>
            </a:r>
            <a:b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C99 §6.7.5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32" name="Google Shape;932;p90"/>
          <p:cNvSpPr txBox="1"/>
          <p:nvPr/>
        </p:nvSpPr>
        <p:spPr>
          <a:xfrm>
            <a:off x="6659875" y="3032750"/>
            <a:ext cx="1981200" cy="3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Ne compile pas !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6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7" name="Google Shape;937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135" y="1706450"/>
            <a:ext cx="3543300" cy="2000250"/>
          </a:xfrm>
          <a:prstGeom prst="rect">
            <a:avLst/>
          </a:prstGeom>
          <a:noFill/>
          <a:ln>
            <a:noFill/>
          </a:ln>
        </p:spPr>
      </p:pic>
      <p:sp>
        <p:nvSpPr>
          <p:cNvPr id="938" name="Google Shape;938;p91"/>
          <p:cNvSpPr txBox="1"/>
          <p:nvPr>
            <p:ph type="title"/>
          </p:nvPr>
        </p:nvSpPr>
        <p:spPr>
          <a:xfrm>
            <a:off x="640300" y="6263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UN PETIT TOUR DANS LES </a:t>
            </a:r>
            <a:r>
              <a:rPr lang="en" sz="3400">
                <a:solidFill>
                  <a:schemeClr val="dk2"/>
                </a:solidFill>
              </a:rPr>
              <a:t>CROCHETS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939" name="Google Shape;939;p91"/>
          <p:cNvSpPr txBox="1"/>
          <p:nvPr/>
        </p:nvSpPr>
        <p:spPr>
          <a:xfrm>
            <a:off x="2562825" y="1313975"/>
            <a:ext cx="5986500" cy="54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[static n] → indication sur la taille minimale attendue du tableau</a:t>
            </a:r>
            <a:b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C99 §6.7.5.3/7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40" name="Google Shape;940;p91"/>
          <p:cNvSpPr txBox="1"/>
          <p:nvPr/>
        </p:nvSpPr>
        <p:spPr>
          <a:xfrm>
            <a:off x="200125" y="3706700"/>
            <a:ext cx="4035600" cy="10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tatic N :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-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Tableau d’</a:t>
            </a:r>
            <a:r>
              <a:rPr b="1" lang="en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au moins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N éléments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-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Comportement indéfini si NULL ou moins de N éléments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41" name="Google Shape;941;p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68885" y="2009775"/>
            <a:ext cx="3505200" cy="1123950"/>
          </a:xfrm>
          <a:prstGeom prst="rect">
            <a:avLst/>
          </a:prstGeom>
          <a:noFill/>
          <a:ln>
            <a:noFill/>
          </a:ln>
        </p:spPr>
      </p:pic>
      <p:sp>
        <p:nvSpPr>
          <p:cNvPr id="942" name="Google Shape;942;p91"/>
          <p:cNvSpPr txBox="1"/>
          <p:nvPr/>
        </p:nvSpPr>
        <p:spPr>
          <a:xfrm>
            <a:off x="5468875" y="3331450"/>
            <a:ext cx="3370500" cy="8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Ne compile pas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→ static autorisé </a:t>
            </a:r>
            <a:r>
              <a:rPr b="1" lang="en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uniquement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dans les paramètres de fonctions !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6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p92"/>
          <p:cNvSpPr txBox="1"/>
          <p:nvPr>
            <p:ph type="title"/>
          </p:nvPr>
        </p:nvSpPr>
        <p:spPr>
          <a:xfrm>
            <a:off x="640300" y="6263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UN TABLEAU…</a:t>
            </a:r>
            <a:r>
              <a:rPr lang="en" sz="3400"/>
              <a:t> </a:t>
            </a:r>
            <a:r>
              <a:rPr lang="en" sz="3400">
                <a:solidFill>
                  <a:schemeClr val="dk2"/>
                </a:solidFill>
              </a:rPr>
              <a:t>SANS TAILLE ?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948" name="Google Shape;948;p92"/>
          <p:cNvSpPr/>
          <p:nvPr/>
        </p:nvSpPr>
        <p:spPr>
          <a:xfrm rot="-5400000">
            <a:off x="3697335" y="2728963"/>
            <a:ext cx="1034100" cy="11448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49" name="Google Shape;949;p92"/>
          <p:cNvSpPr txBox="1"/>
          <p:nvPr/>
        </p:nvSpPr>
        <p:spPr>
          <a:xfrm>
            <a:off x="384450" y="4464150"/>
            <a:ext cx="12177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C99 §6.9.2/5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50" name="Google Shape;950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4448" y="2358125"/>
            <a:ext cx="3066975" cy="1886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1" name="Google Shape;951;p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77325" y="2393575"/>
            <a:ext cx="3066975" cy="1886475"/>
          </a:xfrm>
          <a:prstGeom prst="rect">
            <a:avLst/>
          </a:prstGeom>
          <a:noFill/>
          <a:ln>
            <a:noFill/>
          </a:ln>
        </p:spPr>
      </p:pic>
      <p:sp>
        <p:nvSpPr>
          <p:cNvPr id="952" name="Google Shape;952;p92"/>
          <p:cNvSpPr/>
          <p:nvPr/>
        </p:nvSpPr>
        <p:spPr>
          <a:xfrm rot="10800000">
            <a:off x="1459900" y="2131800"/>
            <a:ext cx="1653300" cy="11853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53" name="Google Shape;953;p92"/>
          <p:cNvSpPr txBox="1"/>
          <p:nvPr/>
        </p:nvSpPr>
        <p:spPr>
          <a:xfrm>
            <a:off x="2219825" y="1804200"/>
            <a:ext cx="13806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Pas de taille !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8" name="Google Shape;958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8025" y="2167028"/>
            <a:ext cx="2947300" cy="1819706"/>
          </a:xfrm>
          <a:prstGeom prst="rect">
            <a:avLst/>
          </a:prstGeom>
          <a:noFill/>
          <a:ln>
            <a:noFill/>
          </a:ln>
        </p:spPr>
      </p:pic>
      <p:sp>
        <p:nvSpPr>
          <p:cNvPr id="959" name="Google Shape;959;p93"/>
          <p:cNvSpPr txBox="1"/>
          <p:nvPr>
            <p:ph type="title"/>
          </p:nvPr>
        </p:nvSpPr>
        <p:spPr>
          <a:xfrm>
            <a:off x="640300" y="6263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UN TABLEAU… </a:t>
            </a:r>
            <a:r>
              <a:rPr lang="en" sz="3400">
                <a:solidFill>
                  <a:schemeClr val="dk2"/>
                </a:solidFill>
              </a:rPr>
              <a:t>SANS TAILLE ?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960" name="Google Shape;960;p93"/>
          <p:cNvSpPr/>
          <p:nvPr/>
        </p:nvSpPr>
        <p:spPr>
          <a:xfrm rot="-5400000">
            <a:off x="3697335" y="2728963"/>
            <a:ext cx="1034100" cy="11448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61" name="Google Shape;961;p93"/>
          <p:cNvSpPr/>
          <p:nvPr/>
        </p:nvSpPr>
        <p:spPr>
          <a:xfrm rot="10800000">
            <a:off x="1766500" y="2226550"/>
            <a:ext cx="1285800" cy="11853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62" name="Google Shape;962;p93"/>
          <p:cNvSpPr txBox="1"/>
          <p:nvPr/>
        </p:nvSpPr>
        <p:spPr>
          <a:xfrm>
            <a:off x="2219825" y="1804200"/>
            <a:ext cx="13806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Pas de taille !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63" name="Google Shape;963;p93"/>
          <p:cNvSpPr txBox="1"/>
          <p:nvPr/>
        </p:nvSpPr>
        <p:spPr>
          <a:xfrm>
            <a:off x="5035225" y="2911375"/>
            <a:ext cx="3011700" cy="7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N’est pas une variable globale*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→ ne compile pas !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64" name="Google Shape;964;p93"/>
          <p:cNvSpPr txBox="1"/>
          <p:nvPr/>
        </p:nvSpPr>
        <p:spPr>
          <a:xfrm>
            <a:off x="384450" y="4464150"/>
            <a:ext cx="33378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* 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Notion de 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“file scope”, C99 §6.9.2/1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8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Google Shape;969;p94"/>
          <p:cNvSpPr txBox="1"/>
          <p:nvPr>
            <p:ph type="title"/>
          </p:nvPr>
        </p:nvSpPr>
        <p:spPr>
          <a:xfrm>
            <a:off x="640300" y="6263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UN TABLEAU… </a:t>
            </a:r>
            <a:r>
              <a:rPr lang="en" sz="3400">
                <a:solidFill>
                  <a:schemeClr val="dk2"/>
                </a:solidFill>
              </a:rPr>
              <a:t>SANS TAILLE ?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970" name="Google Shape;970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100" y="1463591"/>
            <a:ext cx="2038350" cy="137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1" name="Google Shape;971;p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100" y="3211291"/>
            <a:ext cx="2038350" cy="1371600"/>
          </a:xfrm>
          <a:prstGeom prst="rect">
            <a:avLst/>
          </a:prstGeom>
          <a:noFill/>
          <a:ln>
            <a:noFill/>
          </a:ln>
        </p:spPr>
      </p:pic>
      <p:sp>
        <p:nvSpPr>
          <p:cNvPr id="972" name="Google Shape;972;p94"/>
          <p:cNvSpPr/>
          <p:nvPr/>
        </p:nvSpPr>
        <p:spPr>
          <a:xfrm rot="-5400000">
            <a:off x="2443675" y="1618875"/>
            <a:ext cx="696600" cy="9732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73" name="Google Shape;973;p9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30950" y="1474800"/>
            <a:ext cx="4627951" cy="1261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4" name="Google Shape;974;p9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09698" y="3389925"/>
            <a:ext cx="6634299" cy="1112250"/>
          </a:xfrm>
          <a:prstGeom prst="rect">
            <a:avLst/>
          </a:prstGeom>
          <a:noFill/>
          <a:ln>
            <a:noFill/>
          </a:ln>
        </p:spPr>
      </p:pic>
      <p:sp>
        <p:nvSpPr>
          <p:cNvPr id="975" name="Google Shape;975;p94"/>
          <p:cNvSpPr/>
          <p:nvPr/>
        </p:nvSpPr>
        <p:spPr>
          <a:xfrm rot="-5400000">
            <a:off x="1969250" y="3602049"/>
            <a:ext cx="490800" cy="5901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76" name="Google Shape;976;p94"/>
          <p:cNvSpPr txBox="1"/>
          <p:nvPr/>
        </p:nvSpPr>
        <p:spPr>
          <a:xfrm>
            <a:off x="6501600" y="4318500"/>
            <a:ext cx="2642400" cy="8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7"/>
              </a:rPr>
              <a:t>Pour aller plus loin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8"/>
              </a:rPr>
              <a:t>Pour aller plus loin (2)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9"/>
              </a:rPr>
              <a:t>Avantages et inconvénients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77" name="Google Shape;977;p94"/>
          <p:cNvSpPr txBox="1"/>
          <p:nvPr/>
        </p:nvSpPr>
        <p:spPr>
          <a:xfrm>
            <a:off x="6005150" y="2839238"/>
            <a:ext cx="18387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⇒ </a:t>
            </a:r>
            <a:r>
              <a:rPr b="1" lang="en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Optimisation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!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78" name="Google Shape;978;p94"/>
          <p:cNvSpPr txBox="1"/>
          <p:nvPr/>
        </p:nvSpPr>
        <p:spPr>
          <a:xfrm>
            <a:off x="0" y="4809700"/>
            <a:ext cx="3768000" cy="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C99 §6.7.2.1/16 : “Flexible Array Member”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" name="Google Shape;33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593" y="3634375"/>
            <a:ext cx="4041682" cy="619150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41"/>
          <p:cNvSpPr txBox="1"/>
          <p:nvPr>
            <p:ph type="title"/>
          </p:nvPr>
        </p:nvSpPr>
        <p:spPr>
          <a:xfrm>
            <a:off x="596975" y="6552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INITIALISER LE </a:t>
            </a:r>
            <a:r>
              <a:rPr lang="en">
                <a:solidFill>
                  <a:schemeClr val="dk2"/>
                </a:solidFill>
              </a:rPr>
              <a:t>N-IÈME ÉLÉMENT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332" name="Google Shape;332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3985" y="2481866"/>
            <a:ext cx="3295650" cy="95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3985" y="1529366"/>
            <a:ext cx="2667000" cy="95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92035" y="1662716"/>
            <a:ext cx="5286375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4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792025" y="2615228"/>
            <a:ext cx="5286371" cy="685800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41"/>
          <p:cNvSpPr/>
          <p:nvPr/>
        </p:nvSpPr>
        <p:spPr>
          <a:xfrm>
            <a:off x="6596075" y="2932950"/>
            <a:ext cx="274500" cy="2601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37" name="Google Shape;337;p4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445700" y="3668341"/>
            <a:ext cx="4632706" cy="585184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41"/>
          <p:cNvSpPr/>
          <p:nvPr/>
        </p:nvSpPr>
        <p:spPr>
          <a:xfrm>
            <a:off x="6813500" y="3959450"/>
            <a:ext cx="274500" cy="2601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9" name="Google Shape;339;p41"/>
          <p:cNvSpPr/>
          <p:nvPr/>
        </p:nvSpPr>
        <p:spPr>
          <a:xfrm>
            <a:off x="7868900" y="3959450"/>
            <a:ext cx="431400" cy="2601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40" name="Google Shape;340;p41"/>
          <p:cNvCxnSpPr/>
          <p:nvPr/>
        </p:nvCxnSpPr>
        <p:spPr>
          <a:xfrm>
            <a:off x="2521200" y="3124400"/>
            <a:ext cx="758400" cy="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1" name="Google Shape;341;p41"/>
          <p:cNvCxnSpPr/>
          <p:nvPr/>
        </p:nvCxnSpPr>
        <p:spPr>
          <a:xfrm flipH="1" rot="10800000">
            <a:off x="2196825" y="4044800"/>
            <a:ext cx="786900" cy="21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2" name="Google Shape;342;p41"/>
          <p:cNvCxnSpPr/>
          <p:nvPr/>
        </p:nvCxnSpPr>
        <p:spPr>
          <a:xfrm flipH="1" rot="10800000">
            <a:off x="3078850" y="4045550"/>
            <a:ext cx="843900" cy="60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3" name="Google Shape;343;p41"/>
          <p:cNvSpPr txBox="1"/>
          <p:nvPr/>
        </p:nvSpPr>
        <p:spPr>
          <a:xfrm>
            <a:off x="353975" y="4356075"/>
            <a:ext cx="1264200" cy="4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C99 §6.7.8/6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2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Google Shape;983;p95"/>
          <p:cNvSpPr txBox="1"/>
          <p:nvPr>
            <p:ph type="title"/>
          </p:nvPr>
        </p:nvSpPr>
        <p:spPr>
          <a:xfrm>
            <a:off x="640300" y="6263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UN TABLEAU… </a:t>
            </a:r>
            <a:r>
              <a:rPr lang="en" sz="3400">
                <a:solidFill>
                  <a:schemeClr val="dk2"/>
                </a:solidFill>
              </a:rPr>
              <a:t>SANS TAILLE ?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984" name="Google Shape;984;p95"/>
          <p:cNvSpPr/>
          <p:nvPr/>
        </p:nvSpPr>
        <p:spPr>
          <a:xfrm rot="-5400000">
            <a:off x="4116700" y="2069126"/>
            <a:ext cx="997200" cy="13800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85" name="Google Shape;985;p95"/>
          <p:cNvSpPr txBox="1"/>
          <p:nvPr/>
        </p:nvSpPr>
        <p:spPr>
          <a:xfrm>
            <a:off x="0" y="4809700"/>
            <a:ext cx="2425800" cy="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C99 §6.7.2.1/17, §6.7.2.1/20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86" name="Google Shape;986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250" y="1198541"/>
            <a:ext cx="3448050" cy="2838450"/>
          </a:xfrm>
          <a:prstGeom prst="rect">
            <a:avLst/>
          </a:prstGeom>
          <a:noFill/>
          <a:ln>
            <a:noFill/>
          </a:ln>
        </p:spPr>
      </p:pic>
      <p:sp>
        <p:nvSpPr>
          <p:cNvPr id="987" name="Google Shape;987;p95"/>
          <p:cNvSpPr txBox="1"/>
          <p:nvPr/>
        </p:nvSpPr>
        <p:spPr>
          <a:xfrm>
            <a:off x="5578675" y="2371075"/>
            <a:ext cx="2859300" cy="77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Ne compile pas !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Impossible d’initialiser un “flexible array member”.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p96"/>
          <p:cNvSpPr txBox="1"/>
          <p:nvPr/>
        </p:nvSpPr>
        <p:spPr>
          <a:xfrm>
            <a:off x="5472325" y="1237650"/>
            <a:ext cx="3693300" cy="48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Macro NULL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définie dans les en-têtes :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93" name="Google Shape;993;p96"/>
          <p:cNvSpPr txBox="1"/>
          <p:nvPr>
            <p:ph type="title"/>
          </p:nvPr>
        </p:nvSpPr>
        <p:spPr>
          <a:xfrm>
            <a:off x="640300" y="6263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 POINTEURS</a:t>
            </a:r>
            <a:r>
              <a:rPr lang="en">
                <a:solidFill>
                  <a:schemeClr val="dk2"/>
                </a:solidFill>
              </a:rPr>
              <a:t> NUL(L)S</a:t>
            </a:r>
            <a:endParaRPr/>
          </a:p>
        </p:txBody>
      </p:sp>
      <p:sp>
        <p:nvSpPr>
          <p:cNvPr id="994" name="Google Shape;994;p96"/>
          <p:cNvSpPr txBox="1"/>
          <p:nvPr/>
        </p:nvSpPr>
        <p:spPr>
          <a:xfrm>
            <a:off x="0" y="1367075"/>
            <a:ext cx="5450700" cy="9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NULL </a:t>
            </a: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n’est pas </a:t>
            </a:r>
            <a:r>
              <a:rPr b="1" lang="en" sz="1300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forcément</a:t>
            </a: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égal à 0 en binaire…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→ C89 §7.1.6</a:t>
            </a: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→ C99 §7.17/3 (“implementation-defined”)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→ </a:t>
            </a:r>
            <a:r>
              <a:rPr lang="en" sz="13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Sur certaines vieilles machines, </a:t>
            </a:r>
            <a:r>
              <a:rPr b="1" lang="en" sz="13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NULL</a:t>
            </a:r>
            <a:r>
              <a:rPr lang="en" sz="13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5"/>
              </a:rPr>
              <a:t> n’est pas 0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95" name="Google Shape;995;p96"/>
          <p:cNvSpPr txBox="1"/>
          <p:nvPr/>
        </p:nvSpPr>
        <p:spPr>
          <a:xfrm>
            <a:off x="6720400" y="4811875"/>
            <a:ext cx="2423700" cy="2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6"/>
              </a:rPr>
              <a:t>POSIX exige que NULL soit (void*)0</a:t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96" name="Google Shape;996;p96"/>
          <p:cNvSpPr txBox="1"/>
          <p:nvPr/>
        </p:nvSpPr>
        <p:spPr>
          <a:xfrm>
            <a:off x="0" y="2277875"/>
            <a:ext cx="5450700" cy="13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Mais doit faire comme si c’était 0 :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→ Donc les opérateurs ==, != etc.. se comportent comme      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avec un “vrai” 0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→ 0 est un pointeur nul (C99, §6.3.2.3/3)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→ Du coup </a:t>
            </a:r>
            <a:r>
              <a:rPr b="1"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NULL</a:t>
            </a: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peut être 0, 0x00, (void*)0, 0L….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→ </a:t>
            </a: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if (NULL) → if (NULL != 0)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97" name="Google Shape;997;p96"/>
          <p:cNvSpPr txBox="1"/>
          <p:nvPr/>
        </p:nvSpPr>
        <p:spPr>
          <a:xfrm>
            <a:off x="21600" y="3595775"/>
            <a:ext cx="3693300" cy="9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Donc c’est </a:t>
            </a:r>
            <a:r>
              <a:rPr b="1"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standard</a:t>
            </a: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et</a:t>
            </a: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portable</a:t>
            </a: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de faire :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-"/>
            </a:pP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if (ptr) → if (ptr != NULL) 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-"/>
            </a:pP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if (!ptr) → if (!(ptr == NULL))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998" name="Google Shape;998;p96"/>
          <p:cNvGraphicFramePr/>
          <p:nvPr/>
        </p:nvGraphicFramePr>
        <p:xfrm>
          <a:off x="5663463" y="16422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{3B300624-9764-40C0-951E-F490099FCCCF}</a:tableStyleId>
              </a:tblPr>
              <a:tblGrid>
                <a:gridCol w="1103675"/>
                <a:gridCol w="1103675"/>
                <a:gridCol w="1103675"/>
              </a:tblGrid>
              <a:tr h="200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En-tête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C89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C99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200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&lt;locale.h&gt;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§7.4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§7.11/3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200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&lt;stddef.h&gt;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§7.1.6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§7.17/3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200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&lt;stdio.h&gt;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§7.9.1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§7.19.1/3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200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&lt;stdlib.h&gt;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§7.10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§7.20/3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200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&lt;string.h&gt;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§7.11.1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§7.21.1/1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200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&lt;time.h&gt;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§7.12.1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§7.23.1/2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200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&lt;wchar.h&gt;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N’existe pas !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§7.24.1/3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97"/>
          <p:cNvSpPr txBox="1"/>
          <p:nvPr>
            <p:ph type="title"/>
          </p:nvPr>
        </p:nvSpPr>
        <p:spPr>
          <a:xfrm>
            <a:off x="640300" y="6263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TABLEAUX </a:t>
            </a:r>
            <a:r>
              <a:rPr lang="en">
                <a:solidFill>
                  <a:schemeClr val="dk2"/>
                </a:solidFill>
              </a:rPr>
              <a:t>ANONYMES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004" name="Google Shape;1004;p97"/>
          <p:cNvSpPr txBox="1"/>
          <p:nvPr/>
        </p:nvSpPr>
        <p:spPr>
          <a:xfrm>
            <a:off x="7400100" y="4198700"/>
            <a:ext cx="1743900" cy="5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C99 §Foreword/5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C99 §6.5.2.5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05" name="Google Shape;1005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475" y="1160391"/>
            <a:ext cx="5334000" cy="261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6" name="Google Shape;1006;p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475" y="3943141"/>
            <a:ext cx="6134100" cy="742950"/>
          </a:xfrm>
          <a:prstGeom prst="rect">
            <a:avLst/>
          </a:prstGeom>
          <a:noFill/>
          <a:ln>
            <a:noFill/>
          </a:ln>
        </p:spPr>
      </p:pic>
      <p:sp>
        <p:nvSpPr>
          <p:cNvPr id="1007" name="Google Shape;1007;p97"/>
          <p:cNvSpPr txBox="1"/>
          <p:nvPr/>
        </p:nvSpPr>
        <p:spPr>
          <a:xfrm>
            <a:off x="5496100" y="1518500"/>
            <a:ext cx="3648000" cy="19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“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Littéral composé” (</a:t>
            </a:r>
            <a:r>
              <a:rPr i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Compound literal)</a:t>
            </a:r>
            <a:b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(const char*[]){“hello”, “world”}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-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Variable anonyme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-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 type const char* []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-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Contenant 2 éléments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-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“hello” et “world”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98"/>
          <p:cNvSpPr txBox="1"/>
          <p:nvPr>
            <p:ph type="title"/>
          </p:nvPr>
        </p:nvSpPr>
        <p:spPr>
          <a:xfrm>
            <a:off x="640300" y="6263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STRUCTURES </a:t>
            </a:r>
            <a:r>
              <a:rPr lang="en">
                <a:solidFill>
                  <a:schemeClr val="dk2"/>
                </a:solidFill>
              </a:rPr>
              <a:t>ANONYMES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013" name="Google Shape;1013;p98"/>
          <p:cNvSpPr txBox="1"/>
          <p:nvPr/>
        </p:nvSpPr>
        <p:spPr>
          <a:xfrm>
            <a:off x="7400100" y="4198700"/>
            <a:ext cx="1743900" cy="5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C99 §Foreword/5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C99 §6.5.2.5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14" name="Google Shape;1014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26325"/>
            <a:ext cx="5425249" cy="341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5" name="Google Shape;1015;p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52024" y="1358191"/>
            <a:ext cx="3261551" cy="1295433"/>
          </a:xfrm>
          <a:prstGeom prst="rect">
            <a:avLst/>
          </a:prstGeom>
          <a:noFill/>
          <a:ln>
            <a:noFill/>
          </a:ln>
        </p:spPr>
      </p:pic>
      <p:sp>
        <p:nvSpPr>
          <p:cNvPr id="1016" name="Google Shape;1016;p98"/>
          <p:cNvSpPr txBox="1"/>
          <p:nvPr/>
        </p:nvSpPr>
        <p:spPr>
          <a:xfrm>
            <a:off x="5704925" y="2848350"/>
            <a:ext cx="3055500" cy="7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Littéral composé = </a:t>
            </a:r>
            <a:r>
              <a:rPr i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lvalue</a:t>
            </a:r>
            <a:endParaRPr i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→ On peut prendre son adresse !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p99"/>
          <p:cNvSpPr txBox="1"/>
          <p:nvPr>
            <p:ph type="title"/>
          </p:nvPr>
        </p:nvSpPr>
        <p:spPr>
          <a:xfrm>
            <a:off x="640300" y="6263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VARIABLES </a:t>
            </a:r>
            <a:r>
              <a:rPr lang="en">
                <a:solidFill>
                  <a:schemeClr val="dk2"/>
                </a:solidFill>
              </a:rPr>
              <a:t>ANONYMES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022" name="Google Shape;1022;p99"/>
          <p:cNvSpPr txBox="1"/>
          <p:nvPr/>
        </p:nvSpPr>
        <p:spPr>
          <a:xfrm>
            <a:off x="7400100" y="4198700"/>
            <a:ext cx="1743900" cy="5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C99 §Foreword/5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C99 §6.5.2.5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23" name="Google Shape;1023;p99"/>
          <p:cNvSpPr txBox="1"/>
          <p:nvPr/>
        </p:nvSpPr>
        <p:spPr>
          <a:xfrm>
            <a:off x="5534800" y="1654150"/>
            <a:ext cx="3055500" cy="86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Fonctionne aussi pour les types simples (non tableaux ni structures)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24" name="Google Shape;1024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125" y="1434404"/>
            <a:ext cx="3000375" cy="1143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5" name="Google Shape;1025;p99"/>
          <p:cNvSpPr/>
          <p:nvPr/>
        </p:nvSpPr>
        <p:spPr>
          <a:xfrm rot="-5400000">
            <a:off x="3986110" y="1514038"/>
            <a:ext cx="1034100" cy="11448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26" name="Google Shape;1026;p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1775" y="2858099"/>
            <a:ext cx="3139730" cy="1238450"/>
          </a:xfrm>
          <a:prstGeom prst="rect">
            <a:avLst/>
          </a:prstGeom>
          <a:noFill/>
          <a:ln>
            <a:noFill/>
          </a:ln>
        </p:spPr>
      </p:pic>
      <p:sp>
        <p:nvSpPr>
          <p:cNvPr id="1027" name="Google Shape;1027;p99"/>
          <p:cNvSpPr/>
          <p:nvPr/>
        </p:nvSpPr>
        <p:spPr>
          <a:xfrm rot="-5400000">
            <a:off x="3986110" y="2904913"/>
            <a:ext cx="1034100" cy="11448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28" name="Google Shape;1028;p99"/>
          <p:cNvSpPr txBox="1"/>
          <p:nvPr/>
        </p:nvSpPr>
        <p:spPr>
          <a:xfrm>
            <a:off x="5302600" y="3098975"/>
            <a:ext cx="3697800" cy="86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(int){0} est une </a:t>
            </a:r>
            <a:r>
              <a:rPr i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lvalue 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(“une variable”), donc on peut lui assigner une valeur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p100"/>
          <p:cNvSpPr txBox="1"/>
          <p:nvPr>
            <p:ph type="title"/>
          </p:nvPr>
        </p:nvSpPr>
        <p:spPr>
          <a:xfrm>
            <a:off x="640300" y="6263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 </a:t>
            </a:r>
            <a:r>
              <a:rPr lang="en">
                <a:solidFill>
                  <a:schemeClr val="dk2"/>
                </a:solidFill>
              </a:rPr>
              <a:t>CONDITIONS</a:t>
            </a:r>
            <a:endParaRPr/>
          </a:p>
        </p:txBody>
      </p:sp>
      <p:sp>
        <p:nvSpPr>
          <p:cNvPr id="1034" name="Google Shape;1034;p100"/>
          <p:cNvSpPr txBox="1"/>
          <p:nvPr/>
        </p:nvSpPr>
        <p:spPr>
          <a:xfrm>
            <a:off x="3565325" y="1440100"/>
            <a:ext cx="2579700" cy="11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C89 §6.6.5 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C99 §6.8.5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hile (x) s’exécute si x ≠ 0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Même chose pour if et for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35" name="Google Shape;1035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4825" y="1233091"/>
            <a:ext cx="3095625" cy="3524250"/>
          </a:xfrm>
          <a:prstGeom prst="rect">
            <a:avLst/>
          </a:prstGeom>
          <a:noFill/>
          <a:ln>
            <a:noFill/>
          </a:ln>
        </p:spPr>
      </p:pic>
      <p:sp>
        <p:nvSpPr>
          <p:cNvPr id="1036" name="Google Shape;1036;p100"/>
          <p:cNvSpPr txBox="1"/>
          <p:nvPr/>
        </p:nvSpPr>
        <p:spPr>
          <a:xfrm>
            <a:off x="2909375" y="4202875"/>
            <a:ext cx="38916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Voir </a:t>
            </a:r>
            <a:r>
              <a:rPr lang="en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action="ppaction://hlinksldjump" r:id="rId4"/>
              </a:rPr>
              <a:t>Slide “LES POINTEURS NUL(L)S”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37" name="Google Shape;1037;p100"/>
          <p:cNvSpPr/>
          <p:nvPr/>
        </p:nvSpPr>
        <p:spPr>
          <a:xfrm>
            <a:off x="2158925" y="4236625"/>
            <a:ext cx="582000" cy="3249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Google Shape;1042;p101"/>
          <p:cNvSpPr txBox="1"/>
          <p:nvPr>
            <p:ph type="title"/>
          </p:nvPr>
        </p:nvSpPr>
        <p:spPr>
          <a:xfrm>
            <a:off x="640300" y="6263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 </a:t>
            </a:r>
            <a:r>
              <a:rPr lang="en">
                <a:solidFill>
                  <a:schemeClr val="dk2"/>
                </a:solidFill>
              </a:rPr>
              <a:t>CONDITIONS</a:t>
            </a:r>
            <a:endParaRPr/>
          </a:p>
        </p:txBody>
      </p:sp>
      <p:pic>
        <p:nvPicPr>
          <p:cNvPr id="1043" name="Google Shape;1043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200" y="1904991"/>
            <a:ext cx="2105025" cy="133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4" name="Google Shape;1044;p101"/>
          <p:cNvSpPr txBox="1"/>
          <p:nvPr/>
        </p:nvSpPr>
        <p:spPr>
          <a:xfrm>
            <a:off x="6255900" y="1424550"/>
            <a:ext cx="2888100" cy="27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action="ppaction://hlinksldjump" r:id="rId4"/>
              </a:rPr>
              <a:t>Slide “TABLEAUX ANONYMES”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→ (char[]){0} est un tableau de char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action="ppaction://hlinksldjump" r:id="rId5"/>
              </a:rPr>
              <a:t>Slide “TABLEAU  OU POINTEUR ?”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→ qui se convertit en un char*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Le tableau a une durée de vie statique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→ C99 §6.5.2.5/9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45" name="Google Shape;1045;p10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06175" y="1585916"/>
            <a:ext cx="2352675" cy="1971675"/>
          </a:xfrm>
          <a:prstGeom prst="rect">
            <a:avLst/>
          </a:prstGeom>
          <a:noFill/>
          <a:ln>
            <a:noFill/>
          </a:ln>
        </p:spPr>
      </p:pic>
      <p:sp>
        <p:nvSpPr>
          <p:cNvPr id="1046" name="Google Shape;1046;p101"/>
          <p:cNvSpPr/>
          <p:nvPr/>
        </p:nvSpPr>
        <p:spPr>
          <a:xfrm rot="-5400000">
            <a:off x="2867025" y="2089198"/>
            <a:ext cx="561300" cy="9651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0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p102"/>
          <p:cNvSpPr txBox="1"/>
          <p:nvPr>
            <p:ph type="title"/>
          </p:nvPr>
        </p:nvSpPr>
        <p:spPr>
          <a:xfrm>
            <a:off x="640300" y="6263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SWITCH ≠ </a:t>
            </a:r>
            <a:r>
              <a:rPr lang="en"/>
              <a:t>IF</a:t>
            </a:r>
            <a:r>
              <a:rPr lang="en"/>
              <a:t> … ELSE</a:t>
            </a:r>
            <a:endParaRPr/>
          </a:p>
        </p:txBody>
      </p:sp>
      <p:pic>
        <p:nvPicPr>
          <p:cNvPr id="1052" name="Google Shape;1052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2900" y="1836576"/>
            <a:ext cx="3787600" cy="1691650"/>
          </a:xfrm>
          <a:prstGeom prst="rect">
            <a:avLst/>
          </a:prstGeom>
          <a:noFill/>
          <a:ln>
            <a:noFill/>
          </a:ln>
        </p:spPr>
      </p:pic>
      <p:sp>
        <p:nvSpPr>
          <p:cNvPr id="1053" name="Google Shape;1053;p102"/>
          <p:cNvSpPr txBox="1"/>
          <p:nvPr/>
        </p:nvSpPr>
        <p:spPr>
          <a:xfrm>
            <a:off x="3834625" y="1983000"/>
            <a:ext cx="845100" cy="11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7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≠</a:t>
            </a:r>
            <a:endParaRPr sz="7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54" name="Google Shape;1054;p1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9625" y="1525325"/>
            <a:ext cx="3675000" cy="22855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8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Google Shape;1059;p103"/>
          <p:cNvSpPr txBox="1"/>
          <p:nvPr>
            <p:ph type="title"/>
          </p:nvPr>
        </p:nvSpPr>
        <p:spPr>
          <a:xfrm>
            <a:off x="640300" y="6263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SWITCH ≠ </a:t>
            </a:r>
            <a:r>
              <a:rPr lang="en"/>
              <a:t>IF … ELSE</a:t>
            </a:r>
            <a:endParaRPr/>
          </a:p>
        </p:txBody>
      </p:sp>
      <p:pic>
        <p:nvPicPr>
          <p:cNvPr id="1060" name="Google Shape;1060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000" y="1424413"/>
            <a:ext cx="3689675" cy="2294675"/>
          </a:xfrm>
          <a:prstGeom prst="rect">
            <a:avLst/>
          </a:prstGeom>
          <a:noFill/>
          <a:ln>
            <a:noFill/>
          </a:ln>
        </p:spPr>
      </p:pic>
      <p:sp>
        <p:nvSpPr>
          <p:cNvPr id="1061" name="Google Shape;1061;p103"/>
          <p:cNvSpPr txBox="1"/>
          <p:nvPr/>
        </p:nvSpPr>
        <p:spPr>
          <a:xfrm>
            <a:off x="4767850" y="1535075"/>
            <a:ext cx="3655500" cy="17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./a.out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→ Affiche “No argument”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→ Passe au “case 2”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→ Affiche argv[1] alors qu’il </a:t>
            </a:r>
            <a:r>
              <a:rPr lang="en" sz="1600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est NULL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(%s attend un char* </a:t>
            </a:r>
            <a:r>
              <a:rPr lang="en" sz="1600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non NULL</a:t>
            </a: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)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→ Comportement indéfini !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62" name="Google Shape;1062;p103"/>
          <p:cNvSpPr txBox="1"/>
          <p:nvPr/>
        </p:nvSpPr>
        <p:spPr>
          <a:xfrm>
            <a:off x="3475600" y="3518100"/>
            <a:ext cx="5114700" cy="11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En pratique, il n’y a pas de crash, car printf est souvent implémenté pour gérer NULL avec %s. Sortie “réelle” :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No argument.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Arg: '(null)'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63" name="Google Shape;1063;p103"/>
          <p:cNvSpPr txBox="1"/>
          <p:nvPr/>
        </p:nvSpPr>
        <p:spPr>
          <a:xfrm>
            <a:off x="129800" y="3850275"/>
            <a:ext cx="2911500" cy="11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Explication du comportement indéfini sur StackOverflow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C89 §7.1.7, §7.9.6.1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C99 §7.1.4/1, §7.19.6.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1/8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(spécificateur %s de printf)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04"/>
          <p:cNvSpPr txBox="1"/>
          <p:nvPr>
            <p:ph type="title"/>
          </p:nvPr>
        </p:nvSpPr>
        <p:spPr>
          <a:xfrm>
            <a:off x="640300" y="6263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SWITCH ≠ </a:t>
            </a:r>
            <a:r>
              <a:rPr lang="en"/>
              <a:t>IF … ELSE</a:t>
            </a:r>
            <a:endParaRPr/>
          </a:p>
        </p:txBody>
      </p:sp>
      <p:sp>
        <p:nvSpPr>
          <p:cNvPr id="1069" name="Google Shape;1069;p104"/>
          <p:cNvSpPr txBox="1"/>
          <p:nvPr/>
        </p:nvSpPr>
        <p:spPr>
          <a:xfrm>
            <a:off x="4767850" y="1535075"/>
            <a:ext cx="3655500" cy="17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./a.out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→ Affiche “No argument”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→ Passe au “case 2”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→ Affiche argv[1] alors qu’il </a:t>
            </a:r>
            <a:r>
              <a:rPr lang="en" sz="1600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est NULL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(puts attend un char* </a:t>
            </a:r>
            <a:r>
              <a:rPr lang="en" sz="1600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non NULL</a:t>
            </a: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)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→ Comportement indéfini !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70" name="Google Shape;1070;p104"/>
          <p:cNvSpPr txBox="1"/>
          <p:nvPr/>
        </p:nvSpPr>
        <p:spPr>
          <a:xfrm>
            <a:off x="3301375" y="3518100"/>
            <a:ext cx="5114700" cy="11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On a aussi un comportement indéfini avec puts, qui est un crash (segfault) en pratique, car les implémentations de puts ne gèrent pas NULL.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71" name="Google Shape;1071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900" y="1535075"/>
            <a:ext cx="3046475" cy="2344225"/>
          </a:xfrm>
          <a:prstGeom prst="rect">
            <a:avLst/>
          </a:prstGeom>
          <a:noFill/>
          <a:ln>
            <a:noFill/>
          </a:ln>
        </p:spPr>
      </p:pic>
      <p:sp>
        <p:nvSpPr>
          <p:cNvPr id="1072" name="Google Shape;1072;p104"/>
          <p:cNvSpPr txBox="1"/>
          <p:nvPr/>
        </p:nvSpPr>
        <p:spPr>
          <a:xfrm>
            <a:off x="254900" y="4087200"/>
            <a:ext cx="2226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C89 §7.1.7, §7.9.7.10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C99 §7.1.4/1, §7.19.7.10 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" name="Google Shape;348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74700" y="1052241"/>
            <a:ext cx="3062685" cy="3735884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42"/>
          <p:cNvSpPr txBox="1"/>
          <p:nvPr>
            <p:ph type="title"/>
          </p:nvPr>
        </p:nvSpPr>
        <p:spPr>
          <a:xfrm>
            <a:off x="596975" y="6552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UN MAP/DICTIONNAIRE</a:t>
            </a:r>
            <a:r>
              <a:rPr lang="en"/>
              <a:t> </a:t>
            </a:r>
            <a:r>
              <a:rPr lang="en">
                <a:solidFill>
                  <a:schemeClr val="accent1"/>
                </a:solidFill>
              </a:rPr>
              <a:t>EN C99</a:t>
            </a:r>
            <a:endParaRPr>
              <a:solidFill>
                <a:schemeClr val="accent1"/>
              </a:solidFill>
            </a:endParaRPr>
          </a:p>
        </p:txBody>
      </p:sp>
      <p:pic>
        <p:nvPicPr>
          <p:cNvPr id="350" name="Google Shape;350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5460" y="1420991"/>
            <a:ext cx="2667000" cy="3238500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42"/>
          <p:cNvSpPr/>
          <p:nvPr/>
        </p:nvSpPr>
        <p:spPr>
          <a:xfrm>
            <a:off x="3424175" y="2954625"/>
            <a:ext cx="1264200" cy="4476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2" name="Google Shape;352;p42"/>
          <p:cNvSpPr txBox="1"/>
          <p:nvPr/>
        </p:nvSpPr>
        <p:spPr>
          <a:xfrm>
            <a:off x="7447950" y="1553150"/>
            <a:ext cx="5706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C99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3" name="Google Shape;353;p42"/>
          <p:cNvSpPr txBox="1"/>
          <p:nvPr/>
        </p:nvSpPr>
        <p:spPr>
          <a:xfrm>
            <a:off x="1856575" y="1856550"/>
            <a:ext cx="1423200" cy="5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Python 3 (dictionnaire)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6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7" name="Google Shape;1077;p105"/>
          <p:cNvSpPr txBox="1"/>
          <p:nvPr>
            <p:ph type="title"/>
          </p:nvPr>
        </p:nvSpPr>
        <p:spPr>
          <a:xfrm>
            <a:off x="640300" y="6263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SWITCH ≠ </a:t>
            </a:r>
            <a:r>
              <a:rPr lang="en"/>
              <a:t>IF … ELSE</a:t>
            </a:r>
            <a:endParaRPr/>
          </a:p>
        </p:txBody>
      </p:sp>
      <p:sp>
        <p:nvSpPr>
          <p:cNvPr id="1078" name="Google Shape;1078;p105"/>
          <p:cNvSpPr txBox="1"/>
          <p:nvPr/>
        </p:nvSpPr>
        <p:spPr>
          <a:xfrm>
            <a:off x="3834625" y="1939650"/>
            <a:ext cx="845100" cy="11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=</a:t>
            </a:r>
            <a:endParaRPr sz="7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79" name="Google Shape;1079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625" y="1525325"/>
            <a:ext cx="3675000" cy="2285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0" name="Google Shape;1080;p1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18800" y="1359166"/>
            <a:ext cx="2809875" cy="3448050"/>
          </a:xfrm>
          <a:prstGeom prst="rect">
            <a:avLst/>
          </a:prstGeom>
          <a:noFill/>
          <a:ln>
            <a:noFill/>
          </a:ln>
        </p:spPr>
      </p:pic>
      <p:sp>
        <p:nvSpPr>
          <p:cNvPr id="1081" name="Google Shape;1081;p105"/>
          <p:cNvSpPr/>
          <p:nvPr/>
        </p:nvSpPr>
        <p:spPr>
          <a:xfrm>
            <a:off x="5237400" y="1524275"/>
            <a:ext cx="1423200" cy="3756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82" name="Google Shape;1082;p105"/>
          <p:cNvSpPr/>
          <p:nvPr/>
        </p:nvSpPr>
        <p:spPr>
          <a:xfrm>
            <a:off x="4918800" y="2998675"/>
            <a:ext cx="1958400" cy="5484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83" name="Google Shape;1083;p105"/>
          <p:cNvSpPr/>
          <p:nvPr/>
        </p:nvSpPr>
        <p:spPr>
          <a:xfrm>
            <a:off x="5237400" y="1899875"/>
            <a:ext cx="1914300" cy="3687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84" name="Google Shape;1084;p105"/>
          <p:cNvSpPr/>
          <p:nvPr/>
        </p:nvSpPr>
        <p:spPr>
          <a:xfrm>
            <a:off x="4918800" y="3706775"/>
            <a:ext cx="2831700" cy="3756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85" name="Google Shape;1085;p105"/>
          <p:cNvSpPr/>
          <p:nvPr/>
        </p:nvSpPr>
        <p:spPr>
          <a:xfrm>
            <a:off x="5237400" y="2268575"/>
            <a:ext cx="1148700" cy="548400"/>
          </a:xfrm>
          <a:prstGeom prst="rect">
            <a:avLst/>
          </a:prstGeom>
          <a:noFill/>
          <a:ln cap="flat" cmpd="sng" w="2857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86" name="Google Shape;1086;p105"/>
          <p:cNvSpPr/>
          <p:nvPr/>
        </p:nvSpPr>
        <p:spPr>
          <a:xfrm>
            <a:off x="4918800" y="4277175"/>
            <a:ext cx="1148700" cy="506700"/>
          </a:xfrm>
          <a:prstGeom prst="rect">
            <a:avLst/>
          </a:prstGeom>
          <a:noFill/>
          <a:ln cap="flat" cmpd="sng" w="2857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87" name="Google Shape;1087;p105"/>
          <p:cNvSpPr/>
          <p:nvPr/>
        </p:nvSpPr>
        <p:spPr>
          <a:xfrm>
            <a:off x="4572000" y="3389475"/>
            <a:ext cx="302400" cy="13944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00FF"/>
          </a:solidFill>
          <a:ln cap="flat" cmpd="sng" w="9525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088" name="Google Shape;1088;p105"/>
          <p:cNvCxnSpPr/>
          <p:nvPr/>
        </p:nvCxnSpPr>
        <p:spPr>
          <a:xfrm>
            <a:off x="1128775" y="2376175"/>
            <a:ext cx="576300" cy="600"/>
          </a:xfrm>
          <a:prstGeom prst="straightConnector1">
            <a:avLst/>
          </a:prstGeom>
          <a:noFill/>
          <a:ln cap="flat" cmpd="sng" w="28575">
            <a:solidFill>
              <a:srgbClr val="FF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89" name="Google Shape;1089;p105"/>
          <p:cNvCxnSpPr/>
          <p:nvPr/>
        </p:nvCxnSpPr>
        <p:spPr>
          <a:xfrm>
            <a:off x="5237400" y="3431275"/>
            <a:ext cx="686400" cy="1800"/>
          </a:xfrm>
          <a:prstGeom prst="straightConnector1">
            <a:avLst/>
          </a:prstGeom>
          <a:noFill/>
          <a:ln cap="flat" cmpd="sng" w="28575">
            <a:solidFill>
              <a:srgbClr val="FF00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90" name="Google Shape;1090;p105"/>
          <p:cNvSpPr/>
          <p:nvPr/>
        </p:nvSpPr>
        <p:spPr>
          <a:xfrm>
            <a:off x="7050900" y="3204950"/>
            <a:ext cx="1024500" cy="1467600"/>
          </a:xfrm>
          <a:prstGeom prst="curvedLeftArrow">
            <a:avLst>
              <a:gd fmla="val 25000" name="adj1"/>
              <a:gd fmla="val 50000" name="adj2"/>
              <a:gd fmla="val 25000" name="adj3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91" name="Google Shape;1091;p105"/>
          <p:cNvSpPr txBox="1"/>
          <p:nvPr/>
        </p:nvSpPr>
        <p:spPr>
          <a:xfrm>
            <a:off x="159625" y="3810875"/>
            <a:ext cx="3351900" cy="101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5"/>
              </a:rPr>
              <a:t>Le "Duff's Device" : une ancienne technique qui abuse du switch pour augmenter les performances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6"/>
              </a:rPr>
              <a:t>Coroutines avec le Duff's Device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92" name="Google Shape;1092;p105"/>
          <p:cNvSpPr txBox="1"/>
          <p:nvPr/>
        </p:nvSpPr>
        <p:spPr>
          <a:xfrm>
            <a:off x="1777100" y="2340575"/>
            <a:ext cx="1553100" cy="3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“Fallthrough” !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6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" name="Google Shape;1097;p106"/>
          <p:cNvSpPr txBox="1"/>
          <p:nvPr>
            <p:ph type="title"/>
          </p:nvPr>
        </p:nvSpPr>
        <p:spPr>
          <a:xfrm>
            <a:off x="640300" y="6263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SWITCH</a:t>
            </a:r>
            <a:endParaRPr/>
          </a:p>
        </p:txBody>
      </p:sp>
      <p:pic>
        <p:nvPicPr>
          <p:cNvPr id="1098" name="Google Shape;1098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0300" y="2808348"/>
            <a:ext cx="2115950" cy="1451225"/>
          </a:xfrm>
          <a:prstGeom prst="rect">
            <a:avLst/>
          </a:prstGeom>
          <a:noFill/>
          <a:ln>
            <a:noFill/>
          </a:ln>
        </p:spPr>
      </p:pic>
      <p:sp>
        <p:nvSpPr>
          <p:cNvPr id="1099" name="Google Shape;1099;p106"/>
          <p:cNvSpPr/>
          <p:nvPr/>
        </p:nvSpPr>
        <p:spPr>
          <a:xfrm rot="-5400000">
            <a:off x="3661825" y="3051423"/>
            <a:ext cx="561300" cy="9651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00" name="Google Shape;1100;p106"/>
          <p:cNvSpPr txBox="1"/>
          <p:nvPr/>
        </p:nvSpPr>
        <p:spPr>
          <a:xfrm>
            <a:off x="4613525" y="3310163"/>
            <a:ext cx="16761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N’affiche rien !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101" name="Google Shape;1101;p1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0310" y="1342516"/>
            <a:ext cx="2428875" cy="1247775"/>
          </a:xfrm>
          <a:prstGeom prst="rect">
            <a:avLst/>
          </a:prstGeom>
          <a:noFill/>
          <a:ln>
            <a:noFill/>
          </a:ln>
        </p:spPr>
      </p:pic>
      <p:sp>
        <p:nvSpPr>
          <p:cNvPr id="1102" name="Google Shape;1102;p106"/>
          <p:cNvSpPr/>
          <p:nvPr/>
        </p:nvSpPr>
        <p:spPr>
          <a:xfrm rot="-5400000">
            <a:off x="3661825" y="1483860"/>
            <a:ext cx="561300" cy="9651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03" name="Google Shape;1103;p106"/>
          <p:cNvSpPr txBox="1"/>
          <p:nvPr/>
        </p:nvSpPr>
        <p:spPr>
          <a:xfrm>
            <a:off x="4613525" y="1742588"/>
            <a:ext cx="16761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Affiche “Hello”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104" name="Google Shape;1104;p106"/>
          <p:cNvCxnSpPr/>
          <p:nvPr/>
        </p:nvCxnSpPr>
        <p:spPr>
          <a:xfrm flipH="1" rot="10800000">
            <a:off x="1317800" y="2222875"/>
            <a:ext cx="489900" cy="6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05" name="Google Shape;1105;p106"/>
          <p:cNvSpPr txBox="1"/>
          <p:nvPr/>
        </p:nvSpPr>
        <p:spPr>
          <a:xfrm>
            <a:off x="6077250" y="2223475"/>
            <a:ext cx="3027600" cy="8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C89 §6.6.4.2 (Semantics, “</a:t>
            </a:r>
            <a:r>
              <a:rPr i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If no converted case constant…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”)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C99 §6.8.4.2/5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9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p107"/>
          <p:cNvSpPr txBox="1"/>
          <p:nvPr>
            <p:ph type="title"/>
          </p:nvPr>
        </p:nvSpPr>
        <p:spPr>
          <a:xfrm>
            <a:off x="640300" y="6263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BREAK ET CONTINUE</a:t>
            </a:r>
            <a:r>
              <a:rPr lang="en">
                <a:solidFill>
                  <a:schemeClr val="dk2"/>
                </a:solidFill>
              </a:rPr>
              <a:t> C’EST PAREIL</a:t>
            </a:r>
            <a:endParaRPr/>
          </a:p>
        </p:txBody>
      </p:sp>
      <p:pic>
        <p:nvPicPr>
          <p:cNvPr id="1111" name="Google Shape;1111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8888" y="1430003"/>
            <a:ext cx="3912825" cy="27892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2" name="Google Shape;1112;p107"/>
          <p:cNvSpPr/>
          <p:nvPr/>
        </p:nvSpPr>
        <p:spPr>
          <a:xfrm>
            <a:off x="3553450" y="2435200"/>
            <a:ext cx="2644800" cy="12852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13" name="Google Shape;1113;p107"/>
          <p:cNvSpPr/>
          <p:nvPr/>
        </p:nvSpPr>
        <p:spPr>
          <a:xfrm rot="10800000">
            <a:off x="3756350" y="3438700"/>
            <a:ext cx="1134300" cy="2022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rgbClr val="0000FF"/>
          </a:solidFill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14" name="Google Shape;1114;p107"/>
          <p:cNvSpPr/>
          <p:nvPr/>
        </p:nvSpPr>
        <p:spPr>
          <a:xfrm flipH="1" rot="10800000">
            <a:off x="3157450" y="2470550"/>
            <a:ext cx="815700" cy="4335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rgbClr val="0000FF"/>
          </a:solidFill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15" name="Google Shape;1115;p107"/>
          <p:cNvSpPr/>
          <p:nvPr/>
        </p:nvSpPr>
        <p:spPr>
          <a:xfrm flipH="1">
            <a:off x="4948450" y="2470650"/>
            <a:ext cx="1849500" cy="2022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16" name="Google Shape;1116;p107"/>
          <p:cNvSpPr txBox="1"/>
          <p:nvPr/>
        </p:nvSpPr>
        <p:spPr>
          <a:xfrm>
            <a:off x="6833925" y="2391150"/>
            <a:ext cx="2152800" cy="16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while(0)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→ condition fausse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→ on ne rentre plus dans la boucle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→ on sort du switch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17" name="Google Shape;1117;p107"/>
          <p:cNvSpPr txBox="1"/>
          <p:nvPr/>
        </p:nvSpPr>
        <p:spPr>
          <a:xfrm>
            <a:off x="5800875" y="4276625"/>
            <a:ext cx="33432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Une autre question que j'ai posée à ce sujet sur StackOverflow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p108"/>
          <p:cNvSpPr txBox="1"/>
          <p:nvPr>
            <p:ph type="title"/>
          </p:nvPr>
        </p:nvSpPr>
        <p:spPr>
          <a:xfrm>
            <a:off x="640300" y="6263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 ACCOLADES</a:t>
            </a:r>
            <a:r>
              <a:rPr lang="en">
                <a:solidFill>
                  <a:schemeClr val="dk2"/>
                </a:solidFill>
              </a:rPr>
              <a:t> ÇA SERT À RIEN</a:t>
            </a:r>
            <a:endParaRPr/>
          </a:p>
        </p:txBody>
      </p:sp>
      <p:pic>
        <p:nvPicPr>
          <p:cNvPr id="1123" name="Google Shape;1123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56175" y="1412750"/>
            <a:ext cx="3050575" cy="10202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4" name="Google Shape;1124;p1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2875" y="3665941"/>
            <a:ext cx="5448300" cy="94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5" name="Google Shape;1125;p10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2875" y="1260641"/>
            <a:ext cx="3629025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6" name="Google Shape;1126;p10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51925" y="2571750"/>
            <a:ext cx="5105400" cy="11049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7" name="Google Shape;1127;p108"/>
          <p:cNvSpPr txBox="1"/>
          <p:nvPr/>
        </p:nvSpPr>
        <p:spPr>
          <a:xfrm>
            <a:off x="50" y="4822800"/>
            <a:ext cx="9144000" cy="3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C89 §B.2.3, C99 §A.2.3 ⇒ if/else/while… </a:t>
            </a:r>
            <a:r>
              <a:rPr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attendant</a:t>
            </a:r>
            <a:r>
              <a:rPr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un </a:t>
            </a:r>
            <a:r>
              <a:rPr i="1"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statement</a:t>
            </a:r>
            <a:r>
              <a:rPr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qui peut être un </a:t>
            </a:r>
            <a:r>
              <a:rPr i="1"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expression-statement</a:t>
            </a:r>
            <a:r>
              <a:rPr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qui peut n’être qu’un point-virgule ;</a:t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1" name="Shape 1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2" name="Google Shape;1132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7750" y="2126438"/>
            <a:ext cx="4286250" cy="2219325"/>
          </a:xfrm>
          <a:prstGeom prst="rect">
            <a:avLst/>
          </a:prstGeom>
          <a:noFill/>
          <a:ln>
            <a:noFill/>
          </a:ln>
        </p:spPr>
      </p:pic>
      <p:sp>
        <p:nvSpPr>
          <p:cNvPr id="1133" name="Google Shape;1133;p109"/>
          <p:cNvSpPr txBox="1"/>
          <p:nvPr>
            <p:ph type="title"/>
          </p:nvPr>
        </p:nvSpPr>
        <p:spPr>
          <a:xfrm>
            <a:off x="640300" y="6263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 GOLF* -</a:t>
            </a:r>
            <a:r>
              <a:rPr lang="en">
                <a:solidFill>
                  <a:schemeClr val="dk2"/>
                </a:solidFill>
              </a:rPr>
              <a:t> AFFICHER ARGV</a:t>
            </a:r>
            <a:endParaRPr/>
          </a:p>
        </p:txBody>
      </p:sp>
      <p:pic>
        <p:nvPicPr>
          <p:cNvPr id="1134" name="Google Shape;1134;p10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15050" y="1666991"/>
            <a:ext cx="4772025" cy="266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35" name="Google Shape;1135;p109"/>
          <p:cNvSpPr txBox="1"/>
          <p:nvPr/>
        </p:nvSpPr>
        <p:spPr>
          <a:xfrm>
            <a:off x="708650" y="1387000"/>
            <a:ext cx="11625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En C89</a:t>
            </a: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136" name="Google Shape;1136;p10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8650" y="2457066"/>
            <a:ext cx="4124325" cy="1743075"/>
          </a:xfrm>
          <a:prstGeom prst="rect">
            <a:avLst/>
          </a:prstGeom>
          <a:noFill/>
          <a:ln>
            <a:noFill/>
          </a:ln>
        </p:spPr>
      </p:pic>
      <p:sp>
        <p:nvSpPr>
          <p:cNvPr id="1137" name="Google Shape;1137;p109"/>
          <p:cNvSpPr/>
          <p:nvPr/>
        </p:nvSpPr>
        <p:spPr>
          <a:xfrm rot="-5400000">
            <a:off x="3856850" y="3025110"/>
            <a:ext cx="561300" cy="9651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38" name="Google Shape;1138;p109"/>
          <p:cNvSpPr txBox="1"/>
          <p:nvPr/>
        </p:nvSpPr>
        <p:spPr>
          <a:xfrm>
            <a:off x="507575" y="4538525"/>
            <a:ext cx="84123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* 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Code golf : pratique consistant à faire le code le plus court, en utilisant le moins de caractères/octets possible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39" name="Google Shape;1139;p109"/>
          <p:cNvSpPr txBox="1"/>
          <p:nvPr/>
        </p:nvSpPr>
        <p:spPr>
          <a:xfrm>
            <a:off x="7284275" y="3166900"/>
            <a:ext cx="1635600" cy="5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C89 §5.1.2.2.1</a:t>
            </a:r>
            <a:b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C99 §5.1.2.2.1/2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3" name="Shape 1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4" name="Google Shape;1144;p110" title="ArgvAnimation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398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8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" name="Google Shape;1149;p111"/>
          <p:cNvSpPr txBox="1"/>
          <p:nvPr>
            <p:ph type="title"/>
          </p:nvPr>
        </p:nvSpPr>
        <p:spPr>
          <a:xfrm>
            <a:off x="640300" y="6263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INDEX</a:t>
            </a:r>
            <a:r>
              <a:rPr lang="en">
                <a:solidFill>
                  <a:schemeClr val="dk2"/>
                </a:solidFill>
              </a:rPr>
              <a:t>[TABLEAU]</a:t>
            </a:r>
            <a:endParaRPr/>
          </a:p>
        </p:txBody>
      </p:sp>
      <p:pic>
        <p:nvPicPr>
          <p:cNvPr id="1150" name="Google Shape;1150;p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475" y="1938324"/>
            <a:ext cx="2975800" cy="144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1" name="Google Shape;1151;p1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38175" y="2211438"/>
            <a:ext cx="3153150" cy="788275"/>
          </a:xfrm>
          <a:prstGeom prst="rect">
            <a:avLst/>
          </a:prstGeom>
          <a:noFill/>
          <a:ln>
            <a:noFill/>
          </a:ln>
        </p:spPr>
      </p:pic>
      <p:sp>
        <p:nvSpPr>
          <p:cNvPr id="1152" name="Google Shape;1152;p111"/>
          <p:cNvSpPr/>
          <p:nvPr/>
        </p:nvSpPr>
        <p:spPr>
          <a:xfrm>
            <a:off x="3580150" y="2269000"/>
            <a:ext cx="1685100" cy="7884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53" name="Google Shape;1153;p111"/>
          <p:cNvSpPr txBox="1"/>
          <p:nvPr/>
        </p:nvSpPr>
        <p:spPr>
          <a:xfrm>
            <a:off x="6363725" y="4137250"/>
            <a:ext cx="2427600" cy="5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C89 §6.3.2.1 (Semantics)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C99 §6.5.2.1/2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7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Google Shape;1158;p112"/>
          <p:cNvSpPr txBox="1"/>
          <p:nvPr>
            <p:ph type="title"/>
          </p:nvPr>
        </p:nvSpPr>
        <p:spPr>
          <a:xfrm>
            <a:off x="0" y="626325"/>
            <a:ext cx="9144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 </a:t>
            </a:r>
            <a:r>
              <a:rPr lang="en">
                <a:solidFill>
                  <a:schemeClr val="dk2"/>
                </a:solidFill>
              </a:rPr>
              <a:t>CLASSES</a:t>
            </a:r>
            <a:r>
              <a:rPr lang="en"/>
              <a:t> … DE</a:t>
            </a:r>
            <a:r>
              <a:rPr lang="en"/>
              <a:t> </a:t>
            </a:r>
            <a:r>
              <a:rPr lang="en">
                <a:solidFill>
                  <a:schemeClr val="dk2"/>
                </a:solidFill>
              </a:rPr>
              <a:t>STOCKAGE !</a:t>
            </a:r>
            <a:endParaRPr>
              <a:solidFill>
                <a:schemeClr val="dk2"/>
              </a:solidFill>
            </a:endParaRPr>
          </a:p>
        </p:txBody>
      </p:sp>
      <p:graphicFrame>
        <p:nvGraphicFramePr>
          <p:cNvPr id="1159" name="Google Shape;1159;p112"/>
          <p:cNvGraphicFramePr/>
          <p:nvPr/>
        </p:nvGraphicFramePr>
        <p:xfrm>
          <a:off x="266225" y="1428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{3B300624-9764-40C0-951E-F490099FCCCF}</a:tableStyleId>
              </a:tblPr>
              <a:tblGrid>
                <a:gridCol w="2001350"/>
                <a:gridCol w="61840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Classe de stockage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Description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typedef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Alias de type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extern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Symbole défini autre part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static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Durée de vie du début à la fin du programme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auto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Stockage automatique (dans la pile)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register *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(Potentiel) stockage dans un registre.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Non-</a:t>
                      </a:r>
                      <a:r>
                        <a:rPr lang="en"/>
                        <a:t>addressable</a:t>
                      </a:r>
                      <a:r>
                        <a:rPr lang="en"/>
                        <a:t> (impossible de récupérer l’adresse d’une variable register)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160" name="Google Shape;1160;p112"/>
          <p:cNvSpPr txBox="1"/>
          <p:nvPr/>
        </p:nvSpPr>
        <p:spPr>
          <a:xfrm>
            <a:off x="238400" y="4226050"/>
            <a:ext cx="1105200" cy="5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C89 §6.5.1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C99 §6.7.1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61" name="Google Shape;1161;p112"/>
          <p:cNvSpPr txBox="1"/>
          <p:nvPr/>
        </p:nvSpPr>
        <p:spPr>
          <a:xfrm>
            <a:off x="2267575" y="4074300"/>
            <a:ext cx="6371700" cy="80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Impactent comment est stocké / linké un symbole.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Sauf </a:t>
            </a:r>
            <a:r>
              <a:rPr lang="en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typedef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qui est une classe de stockage par commodité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→ C89 §6.5.1 (Semantics, 1er paragraphe), C99 §6.7.1/3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62" name="Google Shape;1162;p112"/>
          <p:cNvSpPr txBox="1"/>
          <p:nvPr/>
        </p:nvSpPr>
        <p:spPr>
          <a:xfrm>
            <a:off x="132800" y="4789450"/>
            <a:ext cx="3374100" cy="3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* </a:t>
            </a:r>
            <a:r>
              <a:rPr lang="en" sz="12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Pour aller plus loin à propos de register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13"/>
          <p:cNvSpPr txBox="1"/>
          <p:nvPr>
            <p:ph type="title"/>
          </p:nvPr>
        </p:nvSpPr>
        <p:spPr>
          <a:xfrm>
            <a:off x="640300" y="6263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 </a:t>
            </a:r>
            <a:r>
              <a:rPr lang="en">
                <a:solidFill>
                  <a:schemeClr val="dk2"/>
                </a:solidFill>
              </a:rPr>
              <a:t>CONST</a:t>
            </a:r>
            <a:r>
              <a:rPr lang="en">
                <a:solidFill>
                  <a:schemeClr val="dk2"/>
                </a:solidFill>
              </a:rPr>
              <a:t> </a:t>
            </a:r>
            <a:r>
              <a:rPr lang="en"/>
              <a:t>OU</a:t>
            </a:r>
            <a:r>
              <a:rPr lang="en">
                <a:solidFill>
                  <a:schemeClr val="dk2"/>
                </a:solidFill>
              </a:rPr>
              <a:t> CONST </a:t>
            </a:r>
            <a:r>
              <a:rPr lang="en"/>
              <a:t>INT </a:t>
            </a:r>
            <a:r>
              <a:rPr lang="en">
                <a:solidFill>
                  <a:schemeClr val="dk2"/>
                </a:solidFill>
              </a:rPr>
              <a:t>?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168" name="Google Shape;1168;p113"/>
          <p:cNvSpPr txBox="1"/>
          <p:nvPr/>
        </p:nvSpPr>
        <p:spPr>
          <a:xfrm>
            <a:off x="8083675" y="4240500"/>
            <a:ext cx="1025700" cy="5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C89 §6.5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C99 §6.7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169" name="Google Shape;1169;p113"/>
          <p:cNvPicPr preferRelativeResize="0"/>
          <p:nvPr/>
        </p:nvPicPr>
        <p:blipFill rotWithShape="1">
          <a:blip r:embed="rId3">
            <a:alphaModFix/>
          </a:blip>
          <a:srcRect b="45208" l="0" r="0" t="0"/>
          <a:stretch/>
        </p:blipFill>
        <p:spPr>
          <a:xfrm>
            <a:off x="0" y="1073925"/>
            <a:ext cx="4983925" cy="2031901"/>
          </a:xfrm>
          <a:prstGeom prst="rect">
            <a:avLst/>
          </a:prstGeom>
          <a:noFill/>
          <a:ln>
            <a:noFill/>
          </a:ln>
        </p:spPr>
      </p:pic>
      <p:sp>
        <p:nvSpPr>
          <p:cNvPr id="1170" name="Google Shape;1170;p113"/>
          <p:cNvSpPr txBox="1"/>
          <p:nvPr/>
        </p:nvSpPr>
        <p:spPr>
          <a:xfrm>
            <a:off x="2220850" y="1191975"/>
            <a:ext cx="2135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C99 (extrait simplifié)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71" name="Google Shape;1171;p113"/>
          <p:cNvSpPr/>
          <p:nvPr/>
        </p:nvSpPr>
        <p:spPr>
          <a:xfrm>
            <a:off x="4854550" y="2420050"/>
            <a:ext cx="491100" cy="223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72" name="Google Shape;1172;p113"/>
          <p:cNvSpPr txBox="1"/>
          <p:nvPr/>
        </p:nvSpPr>
        <p:spPr>
          <a:xfrm>
            <a:off x="5389125" y="2290050"/>
            <a:ext cx="33303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Classe de stockage : extern, static…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73" name="Google Shape;1173;p113"/>
          <p:cNvSpPr/>
          <p:nvPr/>
        </p:nvSpPr>
        <p:spPr>
          <a:xfrm>
            <a:off x="4326450" y="2687300"/>
            <a:ext cx="491100" cy="223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74" name="Google Shape;1174;p113"/>
          <p:cNvSpPr txBox="1"/>
          <p:nvPr/>
        </p:nvSpPr>
        <p:spPr>
          <a:xfrm>
            <a:off x="4854550" y="2571750"/>
            <a:ext cx="39588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Type (non pointeur) : int, float, char, void...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75" name="Google Shape;1175;p113"/>
          <p:cNvSpPr/>
          <p:nvPr/>
        </p:nvSpPr>
        <p:spPr>
          <a:xfrm>
            <a:off x="4326450" y="2911100"/>
            <a:ext cx="491100" cy="223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76" name="Google Shape;1176;p113"/>
          <p:cNvSpPr txBox="1"/>
          <p:nvPr/>
        </p:nvSpPr>
        <p:spPr>
          <a:xfrm>
            <a:off x="4817550" y="2799050"/>
            <a:ext cx="41253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Qualificateur de type : const, volatile, restrict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77" name="Google Shape;1177;p113"/>
          <p:cNvSpPr/>
          <p:nvPr/>
        </p:nvSpPr>
        <p:spPr>
          <a:xfrm>
            <a:off x="4754100" y="1992513"/>
            <a:ext cx="491100" cy="223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78" name="Google Shape;1178;p113"/>
          <p:cNvSpPr/>
          <p:nvPr/>
        </p:nvSpPr>
        <p:spPr>
          <a:xfrm>
            <a:off x="3041300" y="1928825"/>
            <a:ext cx="1530600" cy="28170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79" name="Google Shape;1179;p113"/>
          <p:cNvSpPr txBox="1"/>
          <p:nvPr/>
        </p:nvSpPr>
        <p:spPr>
          <a:xfrm>
            <a:off x="5245200" y="1891075"/>
            <a:ext cx="24060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Pointeur 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et/ou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 ‘= valeur’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180" name="Google Shape;1180;p1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3287300"/>
            <a:ext cx="1943100" cy="1343025"/>
          </a:xfrm>
          <a:prstGeom prst="rect">
            <a:avLst/>
          </a:prstGeom>
          <a:noFill/>
          <a:ln>
            <a:noFill/>
          </a:ln>
        </p:spPr>
      </p:pic>
      <p:sp>
        <p:nvSpPr>
          <p:cNvPr id="1181" name="Google Shape;1181;p113"/>
          <p:cNvSpPr txBox="1"/>
          <p:nvPr/>
        </p:nvSpPr>
        <p:spPr>
          <a:xfrm>
            <a:off x="2124400" y="2911100"/>
            <a:ext cx="8229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}</a:t>
            </a:r>
            <a:endParaRPr sz="1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82" name="Google Shape;1182;p113"/>
          <p:cNvSpPr txBox="1"/>
          <p:nvPr/>
        </p:nvSpPr>
        <p:spPr>
          <a:xfrm>
            <a:off x="2775550" y="3792900"/>
            <a:ext cx="10257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Valide !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183" name="Google Shape;1183;p1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80475" y="3787863"/>
            <a:ext cx="2038350" cy="476250"/>
          </a:xfrm>
          <a:prstGeom prst="rect">
            <a:avLst/>
          </a:prstGeom>
          <a:noFill/>
          <a:ln>
            <a:noFill/>
          </a:ln>
        </p:spPr>
      </p:pic>
      <p:sp>
        <p:nvSpPr>
          <p:cNvPr id="1184" name="Google Shape;1184;p113"/>
          <p:cNvSpPr txBox="1"/>
          <p:nvPr/>
        </p:nvSpPr>
        <p:spPr>
          <a:xfrm>
            <a:off x="3624175" y="3404713"/>
            <a:ext cx="8229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{</a:t>
            </a:r>
            <a:endParaRPr sz="6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14"/>
          <p:cNvSpPr txBox="1"/>
          <p:nvPr>
            <p:ph type="title"/>
          </p:nvPr>
        </p:nvSpPr>
        <p:spPr>
          <a:xfrm>
            <a:off x="640300" y="6263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 </a:t>
            </a:r>
            <a:r>
              <a:rPr lang="en">
                <a:solidFill>
                  <a:schemeClr val="dk2"/>
                </a:solidFill>
              </a:rPr>
              <a:t>CONST </a:t>
            </a:r>
            <a:r>
              <a:rPr lang="en"/>
              <a:t>OU</a:t>
            </a:r>
            <a:r>
              <a:rPr lang="en">
                <a:solidFill>
                  <a:schemeClr val="dk2"/>
                </a:solidFill>
              </a:rPr>
              <a:t> CONST </a:t>
            </a:r>
            <a:r>
              <a:rPr lang="en"/>
              <a:t>INT </a:t>
            </a:r>
            <a:r>
              <a:rPr lang="en">
                <a:solidFill>
                  <a:schemeClr val="dk2"/>
                </a:solidFill>
              </a:rPr>
              <a:t>?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190" name="Google Shape;1190;p114"/>
          <p:cNvSpPr txBox="1"/>
          <p:nvPr/>
        </p:nvSpPr>
        <p:spPr>
          <a:xfrm>
            <a:off x="89750" y="1509825"/>
            <a:ext cx="46998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La rétrocompatibilité !</a:t>
            </a:r>
            <a:endParaRPr sz="3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→ </a:t>
            </a:r>
            <a:r>
              <a:rPr lang="en" sz="2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En </a:t>
            </a:r>
            <a:r>
              <a:rPr lang="en" sz="2200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34 ans</a:t>
            </a:r>
            <a:r>
              <a:rPr lang="en" sz="2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rien n’a changé ! *</a:t>
            </a:r>
            <a:endParaRPr sz="2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191" name="Google Shape;1191;p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287300"/>
            <a:ext cx="1943100" cy="1343025"/>
          </a:xfrm>
          <a:prstGeom prst="rect">
            <a:avLst/>
          </a:prstGeom>
          <a:noFill/>
          <a:ln>
            <a:noFill/>
          </a:ln>
        </p:spPr>
      </p:pic>
      <p:sp>
        <p:nvSpPr>
          <p:cNvPr id="1192" name="Google Shape;1192;p114"/>
          <p:cNvSpPr txBox="1"/>
          <p:nvPr/>
        </p:nvSpPr>
        <p:spPr>
          <a:xfrm>
            <a:off x="2124400" y="2911100"/>
            <a:ext cx="8229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}</a:t>
            </a:r>
            <a:endParaRPr sz="1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93" name="Google Shape;1193;p114"/>
          <p:cNvSpPr txBox="1"/>
          <p:nvPr/>
        </p:nvSpPr>
        <p:spPr>
          <a:xfrm>
            <a:off x="2775550" y="3792900"/>
            <a:ext cx="10257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Valide !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194" name="Google Shape;1194;p1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80475" y="3787863"/>
            <a:ext cx="2038350" cy="476250"/>
          </a:xfrm>
          <a:prstGeom prst="rect">
            <a:avLst/>
          </a:prstGeom>
          <a:noFill/>
          <a:ln>
            <a:noFill/>
          </a:ln>
        </p:spPr>
      </p:pic>
      <p:sp>
        <p:nvSpPr>
          <p:cNvPr id="1195" name="Google Shape;1195;p114"/>
          <p:cNvSpPr txBox="1"/>
          <p:nvPr/>
        </p:nvSpPr>
        <p:spPr>
          <a:xfrm>
            <a:off x="3624175" y="3404713"/>
            <a:ext cx="8229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{</a:t>
            </a:r>
            <a:endParaRPr sz="6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1196" name="Google Shape;1196;p114"/>
          <p:cNvGraphicFramePr/>
          <p:nvPr/>
        </p:nvGraphicFramePr>
        <p:xfrm>
          <a:off x="4789550" y="1303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{3B300624-9764-40C0-951E-F490099FCCCF}</a:tableStyleId>
              </a:tblPr>
              <a:tblGrid>
                <a:gridCol w="1540900"/>
                <a:gridCol w="873850"/>
                <a:gridCol w="942375"/>
                <a:gridCol w="9973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C89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C99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C23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Autorise une classe de stockage à ne pas  être au début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§6.5 (Syntax)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§6.7/1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§6.7.1/1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Déclare cette fonctionnalité obsolète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§6.9.3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§6.11.5/1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§6.11.6/1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197" name="Google Shape;1197;p114"/>
          <p:cNvSpPr txBox="1"/>
          <p:nvPr/>
        </p:nvSpPr>
        <p:spPr>
          <a:xfrm>
            <a:off x="6644400" y="3660375"/>
            <a:ext cx="249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* Rien n’a changé </a:t>
            </a:r>
            <a:r>
              <a:rPr lang="en" sz="1300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sur ce point précis</a:t>
            </a: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b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Même si le C change peu, C23 a beaucoup contribué à moderniser le langage.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" name="Google Shape;35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925" y="1914750"/>
            <a:ext cx="7029450" cy="2457450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43"/>
          <p:cNvSpPr txBox="1"/>
          <p:nvPr>
            <p:ph type="title"/>
          </p:nvPr>
        </p:nvSpPr>
        <p:spPr>
          <a:xfrm>
            <a:off x="596975" y="6552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--</a:t>
            </a:r>
            <a:r>
              <a:rPr lang="en">
                <a:solidFill>
                  <a:schemeClr val="dk2"/>
                </a:solidFill>
              </a:rPr>
              <a:t>HELP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360" name="Google Shape;360;p43"/>
          <p:cNvPicPr preferRelativeResize="0"/>
          <p:nvPr/>
        </p:nvPicPr>
        <p:blipFill rotWithShape="1">
          <a:blip r:embed="rId4">
            <a:alphaModFix/>
          </a:blip>
          <a:srcRect b="0" l="0" r="16756" t="0"/>
          <a:stretch/>
        </p:blipFill>
        <p:spPr>
          <a:xfrm>
            <a:off x="4439500" y="1488200"/>
            <a:ext cx="4612201" cy="143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2" name="Google Shape;1202;p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0300" y="1340516"/>
            <a:ext cx="4272800" cy="2981425"/>
          </a:xfrm>
          <a:prstGeom prst="rect">
            <a:avLst/>
          </a:prstGeom>
          <a:noFill/>
          <a:ln>
            <a:noFill/>
          </a:ln>
        </p:spPr>
      </p:pic>
      <p:sp>
        <p:nvSpPr>
          <p:cNvPr id="1203" name="Google Shape;1203;p115"/>
          <p:cNvSpPr txBox="1"/>
          <p:nvPr>
            <p:ph type="title"/>
          </p:nvPr>
        </p:nvSpPr>
        <p:spPr>
          <a:xfrm>
            <a:off x="640300" y="6263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COMMENT FAIRE UN </a:t>
            </a:r>
            <a:r>
              <a:rPr lang="en">
                <a:solidFill>
                  <a:schemeClr val="dk2"/>
                </a:solidFill>
              </a:rPr>
              <a:t>TABLEAU ?</a:t>
            </a:r>
            <a:endParaRPr/>
          </a:p>
        </p:txBody>
      </p:sp>
      <p:sp>
        <p:nvSpPr>
          <p:cNvPr id="1204" name="Google Shape;1204;p115"/>
          <p:cNvSpPr/>
          <p:nvPr/>
        </p:nvSpPr>
        <p:spPr>
          <a:xfrm rot="5400000">
            <a:off x="3458475" y="2193823"/>
            <a:ext cx="561300" cy="9651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05" name="Google Shape;1205;p115"/>
          <p:cNvSpPr txBox="1"/>
          <p:nvPr/>
        </p:nvSpPr>
        <p:spPr>
          <a:xfrm>
            <a:off x="4572000" y="2439575"/>
            <a:ext cx="3311400" cy="8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Taille fixe connue à la compilation.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C89 §6.5.4.2 (Constraints)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C99 §6.7.5.2/1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06" name="Google Shape;1206;p115"/>
          <p:cNvSpPr/>
          <p:nvPr/>
        </p:nvSpPr>
        <p:spPr>
          <a:xfrm rot="5400000">
            <a:off x="5394475" y="3558748"/>
            <a:ext cx="561300" cy="9651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07" name="Google Shape;1207;p115"/>
          <p:cNvSpPr txBox="1"/>
          <p:nvPr/>
        </p:nvSpPr>
        <p:spPr>
          <a:xfrm>
            <a:off x="6437150" y="3666150"/>
            <a:ext cx="2706900" cy="11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Taille inconnue à la compilation (ici dépend d’un input).</a:t>
            </a:r>
            <a:b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C89 §7.10.3.3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C99 §7.20.3.3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08" name="Google Shape;1208;p115"/>
          <p:cNvSpPr txBox="1"/>
          <p:nvPr/>
        </p:nvSpPr>
        <p:spPr>
          <a:xfrm>
            <a:off x="1354800" y="2859250"/>
            <a:ext cx="1048500" cy="5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OU</a:t>
            </a:r>
            <a:endParaRPr b="1" sz="3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3" name="Google Shape;1213;p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0300" y="1340516"/>
            <a:ext cx="4272800" cy="2981425"/>
          </a:xfrm>
          <a:prstGeom prst="rect">
            <a:avLst/>
          </a:prstGeom>
          <a:noFill/>
          <a:ln>
            <a:noFill/>
          </a:ln>
        </p:spPr>
      </p:pic>
      <p:sp>
        <p:nvSpPr>
          <p:cNvPr id="1214" name="Google Shape;1214;p116"/>
          <p:cNvSpPr txBox="1"/>
          <p:nvPr>
            <p:ph type="title"/>
          </p:nvPr>
        </p:nvSpPr>
        <p:spPr>
          <a:xfrm>
            <a:off x="640300" y="6263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 </a:t>
            </a:r>
            <a:r>
              <a:rPr lang="en">
                <a:solidFill>
                  <a:schemeClr val="dk2"/>
                </a:solidFill>
              </a:rPr>
              <a:t>VLA</a:t>
            </a:r>
            <a:endParaRPr/>
          </a:p>
        </p:txBody>
      </p:sp>
      <p:sp>
        <p:nvSpPr>
          <p:cNvPr id="1215" name="Google Shape;1215;p116"/>
          <p:cNvSpPr txBox="1"/>
          <p:nvPr/>
        </p:nvSpPr>
        <p:spPr>
          <a:xfrm>
            <a:off x="1354800" y="2859250"/>
            <a:ext cx="1048500" cy="5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ET ?</a:t>
            </a:r>
            <a:endParaRPr b="1" sz="3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216" name="Google Shape;1216;p1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47212" y="1676275"/>
            <a:ext cx="2240825" cy="2309925"/>
          </a:xfrm>
          <a:prstGeom prst="rect">
            <a:avLst/>
          </a:prstGeom>
          <a:noFill/>
          <a:ln>
            <a:noFill/>
          </a:ln>
        </p:spPr>
      </p:pic>
      <p:sp>
        <p:nvSpPr>
          <p:cNvPr id="1217" name="Google Shape;1217;p116"/>
          <p:cNvSpPr/>
          <p:nvPr/>
        </p:nvSpPr>
        <p:spPr>
          <a:xfrm rot="-5400000">
            <a:off x="3683575" y="2224788"/>
            <a:ext cx="771000" cy="12129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18" name="Google Shape;1218;p116"/>
          <p:cNvSpPr/>
          <p:nvPr/>
        </p:nvSpPr>
        <p:spPr>
          <a:xfrm rot="5400000">
            <a:off x="7357775" y="2486700"/>
            <a:ext cx="303000" cy="4731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19" name="Google Shape;1219;p116"/>
          <p:cNvSpPr/>
          <p:nvPr/>
        </p:nvSpPr>
        <p:spPr>
          <a:xfrm rot="5400000">
            <a:off x="7128175" y="2672650"/>
            <a:ext cx="303000" cy="9603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20" name="Google Shape;1220;p116"/>
          <p:cNvSpPr txBox="1"/>
          <p:nvPr/>
        </p:nvSpPr>
        <p:spPr>
          <a:xfrm>
            <a:off x="7801750" y="2516700"/>
            <a:ext cx="1317600" cy="110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Taille inconnue à la compilation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C99 §6.7.5.2/4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117"/>
          <p:cNvSpPr txBox="1"/>
          <p:nvPr>
            <p:ph type="title"/>
          </p:nvPr>
        </p:nvSpPr>
        <p:spPr>
          <a:xfrm>
            <a:off x="640300" y="6263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SIZEOF</a:t>
            </a:r>
            <a:endParaRPr/>
          </a:p>
        </p:txBody>
      </p:sp>
      <p:pic>
        <p:nvPicPr>
          <p:cNvPr id="1226" name="Google Shape;1226;p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725" y="1255216"/>
            <a:ext cx="3219450" cy="114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7" name="Google Shape;1227;p1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0725" y="2830929"/>
            <a:ext cx="4419600" cy="1143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8" name="Google Shape;1228;p117"/>
          <p:cNvSpPr/>
          <p:nvPr/>
        </p:nvSpPr>
        <p:spPr>
          <a:xfrm rot="-5400000">
            <a:off x="4976875" y="1234922"/>
            <a:ext cx="579600" cy="9093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29" name="Google Shape;1229;p117"/>
          <p:cNvSpPr txBox="1"/>
          <p:nvPr/>
        </p:nvSpPr>
        <p:spPr>
          <a:xfrm>
            <a:off x="6010375" y="1358125"/>
            <a:ext cx="2311800" cy="5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4 (selon le système)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230" name="Google Shape;1230;p117"/>
          <p:cNvCxnSpPr/>
          <p:nvPr/>
        </p:nvCxnSpPr>
        <p:spPr>
          <a:xfrm>
            <a:off x="2882375" y="3749275"/>
            <a:ext cx="1514400" cy="27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31" name="Google Shape;1231;p117"/>
          <p:cNvSpPr/>
          <p:nvPr/>
        </p:nvSpPr>
        <p:spPr>
          <a:xfrm rot="-5400000">
            <a:off x="4976875" y="3041622"/>
            <a:ext cx="579600" cy="9093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32" name="Google Shape;1232;p117"/>
          <p:cNvSpPr txBox="1"/>
          <p:nvPr/>
        </p:nvSpPr>
        <p:spPr>
          <a:xfrm>
            <a:off x="6010375" y="3206475"/>
            <a:ext cx="1423200" cy="5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???</a:t>
            </a: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33" name="Google Shape;1233;p117"/>
          <p:cNvSpPr txBox="1"/>
          <p:nvPr/>
        </p:nvSpPr>
        <p:spPr>
          <a:xfrm>
            <a:off x="240725" y="4406650"/>
            <a:ext cx="1480800" cy="38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C99, §6.5.3.4/2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118"/>
          <p:cNvSpPr txBox="1"/>
          <p:nvPr>
            <p:ph type="title"/>
          </p:nvPr>
        </p:nvSpPr>
        <p:spPr>
          <a:xfrm>
            <a:off x="640300" y="6263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SIZEOF</a:t>
            </a:r>
            <a:endParaRPr/>
          </a:p>
        </p:txBody>
      </p:sp>
      <p:sp>
        <p:nvSpPr>
          <p:cNvPr id="1239" name="Google Shape;1239;p118"/>
          <p:cNvSpPr txBox="1"/>
          <p:nvPr/>
        </p:nvSpPr>
        <p:spPr>
          <a:xfrm>
            <a:off x="240725" y="4406650"/>
            <a:ext cx="1480800" cy="38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C99, §6.5.3.4/2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240" name="Google Shape;1240;p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725" y="1241654"/>
            <a:ext cx="4419600" cy="114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1" name="Google Shape;1241;p1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00975" y="2853625"/>
            <a:ext cx="4476750" cy="247650"/>
          </a:xfrm>
          <a:prstGeom prst="rect">
            <a:avLst/>
          </a:prstGeom>
          <a:noFill/>
          <a:ln>
            <a:noFill/>
          </a:ln>
        </p:spPr>
      </p:pic>
      <p:sp>
        <p:nvSpPr>
          <p:cNvPr id="1242" name="Google Shape;1242;p118"/>
          <p:cNvSpPr/>
          <p:nvPr/>
        </p:nvSpPr>
        <p:spPr>
          <a:xfrm flipH="1" rot="10800000">
            <a:off x="2942500" y="2142700"/>
            <a:ext cx="729600" cy="5796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43" name="Google Shape;1243;p118"/>
          <p:cNvSpPr txBox="1"/>
          <p:nvPr/>
        </p:nvSpPr>
        <p:spPr>
          <a:xfrm>
            <a:off x="3900975" y="2355025"/>
            <a:ext cx="4312800" cy="4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rintf renvoie un int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244" name="Google Shape;1244;p1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0725" y="3101266"/>
            <a:ext cx="3219450" cy="1143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5" name="Google Shape;1245;p118"/>
          <p:cNvSpPr/>
          <p:nvPr/>
        </p:nvSpPr>
        <p:spPr>
          <a:xfrm rot="10800000">
            <a:off x="3997825" y="3154850"/>
            <a:ext cx="972300" cy="7389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119"/>
          <p:cNvSpPr txBox="1"/>
          <p:nvPr>
            <p:ph type="title"/>
          </p:nvPr>
        </p:nvSpPr>
        <p:spPr>
          <a:xfrm>
            <a:off x="640300" y="6263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SIZEOF</a:t>
            </a:r>
            <a:r>
              <a:rPr lang="en"/>
              <a:t> ET LES </a:t>
            </a:r>
            <a:r>
              <a:rPr lang="en">
                <a:solidFill>
                  <a:schemeClr val="dk2"/>
                </a:solidFill>
              </a:rPr>
              <a:t>VLA</a:t>
            </a:r>
            <a:endParaRPr/>
          </a:p>
        </p:txBody>
      </p:sp>
      <p:pic>
        <p:nvPicPr>
          <p:cNvPr id="1251" name="Google Shape;1251;p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0300" y="1356341"/>
            <a:ext cx="3543300" cy="1114425"/>
          </a:xfrm>
          <a:prstGeom prst="rect">
            <a:avLst/>
          </a:prstGeom>
          <a:noFill/>
          <a:ln>
            <a:noFill/>
          </a:ln>
        </p:spPr>
      </p:pic>
      <p:sp>
        <p:nvSpPr>
          <p:cNvPr id="1252" name="Google Shape;1252;p119"/>
          <p:cNvSpPr/>
          <p:nvPr/>
        </p:nvSpPr>
        <p:spPr>
          <a:xfrm rot="-5400000">
            <a:off x="4736850" y="1458909"/>
            <a:ext cx="579600" cy="9093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53" name="Google Shape;1253;p119"/>
          <p:cNvSpPr txBox="1"/>
          <p:nvPr/>
        </p:nvSpPr>
        <p:spPr>
          <a:xfrm>
            <a:off x="5869700" y="1668750"/>
            <a:ext cx="29076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3 * 4 → 12 (selon le système)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254" name="Google Shape;1254;p1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0300" y="2796541"/>
            <a:ext cx="4791075" cy="1152525"/>
          </a:xfrm>
          <a:prstGeom prst="rect">
            <a:avLst/>
          </a:prstGeom>
          <a:noFill/>
          <a:ln>
            <a:noFill/>
          </a:ln>
        </p:spPr>
      </p:pic>
      <p:sp>
        <p:nvSpPr>
          <p:cNvPr id="1255" name="Google Shape;1255;p119"/>
          <p:cNvSpPr/>
          <p:nvPr/>
        </p:nvSpPr>
        <p:spPr>
          <a:xfrm rot="-5400000">
            <a:off x="6034550" y="3077784"/>
            <a:ext cx="579600" cy="9093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56" name="Google Shape;1256;p119"/>
          <p:cNvSpPr txBox="1"/>
          <p:nvPr/>
        </p:nvSpPr>
        <p:spPr>
          <a:xfrm>
            <a:off x="7115650" y="3341025"/>
            <a:ext cx="830700" cy="38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???</a:t>
            </a: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57" name="Google Shape;1257;p119"/>
          <p:cNvSpPr txBox="1"/>
          <p:nvPr/>
        </p:nvSpPr>
        <p:spPr>
          <a:xfrm>
            <a:off x="240725" y="4406650"/>
            <a:ext cx="1480800" cy="38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C99, §6.5.3.4/2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120"/>
          <p:cNvSpPr txBox="1"/>
          <p:nvPr>
            <p:ph type="title"/>
          </p:nvPr>
        </p:nvSpPr>
        <p:spPr>
          <a:xfrm>
            <a:off x="640300" y="6263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SIZEOF</a:t>
            </a:r>
            <a:r>
              <a:rPr lang="en"/>
              <a:t> ET LES </a:t>
            </a:r>
            <a:r>
              <a:rPr lang="en">
                <a:solidFill>
                  <a:schemeClr val="dk2"/>
                </a:solidFill>
              </a:rPr>
              <a:t>VLA</a:t>
            </a:r>
            <a:endParaRPr/>
          </a:p>
        </p:txBody>
      </p:sp>
      <p:pic>
        <p:nvPicPr>
          <p:cNvPr id="1263" name="Google Shape;1263;p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0300" y="1419216"/>
            <a:ext cx="4791075" cy="11525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64" name="Google Shape;1264;p120"/>
          <p:cNvCxnSpPr/>
          <p:nvPr/>
        </p:nvCxnSpPr>
        <p:spPr>
          <a:xfrm>
            <a:off x="3648125" y="2340575"/>
            <a:ext cx="1300200" cy="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65" name="Google Shape;1265;p120"/>
          <p:cNvSpPr/>
          <p:nvPr/>
        </p:nvSpPr>
        <p:spPr>
          <a:xfrm flipH="1" rot="10800000">
            <a:off x="3701025" y="2409975"/>
            <a:ext cx="729600" cy="5796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66" name="Google Shape;1266;p120"/>
          <p:cNvSpPr txBox="1"/>
          <p:nvPr/>
        </p:nvSpPr>
        <p:spPr>
          <a:xfrm>
            <a:off x="4608925" y="2593425"/>
            <a:ext cx="3937200" cy="4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rintf écrit 3 caractères → renvoie 3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67" name="Google Shape;1267;p120"/>
          <p:cNvSpPr/>
          <p:nvPr/>
        </p:nvSpPr>
        <p:spPr>
          <a:xfrm rot="10800000">
            <a:off x="4828575" y="3027000"/>
            <a:ext cx="972300" cy="7389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68" name="Google Shape;1268;p120"/>
          <p:cNvSpPr txBox="1"/>
          <p:nvPr/>
        </p:nvSpPr>
        <p:spPr>
          <a:xfrm>
            <a:off x="3351925" y="3272400"/>
            <a:ext cx="1300200" cy="49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sizeof(int[3])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69" name="Google Shape;1269;p120"/>
          <p:cNvSpPr/>
          <p:nvPr/>
        </p:nvSpPr>
        <p:spPr>
          <a:xfrm rot="10800000">
            <a:off x="3138850" y="3765900"/>
            <a:ext cx="972300" cy="5481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70" name="Google Shape;1270;p120"/>
          <p:cNvSpPr txBox="1"/>
          <p:nvPr/>
        </p:nvSpPr>
        <p:spPr>
          <a:xfrm>
            <a:off x="442700" y="3902100"/>
            <a:ext cx="2607600" cy="4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3 * 4 → 12 (selon le système)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71" name="Google Shape;1271;p120"/>
          <p:cNvSpPr txBox="1"/>
          <p:nvPr/>
        </p:nvSpPr>
        <p:spPr>
          <a:xfrm>
            <a:off x="240725" y="4406650"/>
            <a:ext cx="1480800" cy="38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C99, §6.5.3.4/2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5" name="Shape 1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6" name="Google Shape;1276;p121"/>
          <p:cNvSpPr txBox="1"/>
          <p:nvPr>
            <p:ph type="title"/>
          </p:nvPr>
        </p:nvSpPr>
        <p:spPr>
          <a:xfrm>
            <a:off x="640300" y="6263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SIZEOF</a:t>
            </a:r>
            <a:r>
              <a:rPr lang="en"/>
              <a:t> ET LES </a:t>
            </a:r>
            <a:r>
              <a:rPr lang="en">
                <a:solidFill>
                  <a:schemeClr val="dk2"/>
                </a:solidFill>
              </a:rPr>
              <a:t>VLA</a:t>
            </a:r>
            <a:endParaRPr/>
          </a:p>
        </p:txBody>
      </p:sp>
      <p:sp>
        <p:nvSpPr>
          <p:cNvPr id="1277" name="Google Shape;1277;p121"/>
          <p:cNvSpPr txBox="1"/>
          <p:nvPr/>
        </p:nvSpPr>
        <p:spPr>
          <a:xfrm>
            <a:off x="380250" y="2404738"/>
            <a:ext cx="3521100" cy="10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</a:t>
            </a:r>
            <a:r>
              <a:rPr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izeof(x) :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-"/>
            </a:pPr>
            <a:r>
              <a:rPr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Exécute x si x est un </a:t>
            </a:r>
            <a:r>
              <a:rPr b="1" lang="en" sz="1800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VLA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-"/>
            </a:pPr>
            <a:r>
              <a:rPr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N’exécute </a:t>
            </a:r>
            <a:r>
              <a:rPr b="1" lang="en" sz="1800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pas</a:t>
            </a:r>
            <a:r>
              <a:rPr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x sinon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278" name="Google Shape;1278;p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1350" y="1226332"/>
            <a:ext cx="5090249" cy="3360925"/>
          </a:xfrm>
          <a:prstGeom prst="rect">
            <a:avLst/>
          </a:prstGeom>
          <a:noFill/>
          <a:ln>
            <a:noFill/>
          </a:ln>
        </p:spPr>
      </p:pic>
      <p:sp>
        <p:nvSpPr>
          <p:cNvPr id="1279" name="Google Shape;1279;p121"/>
          <p:cNvSpPr txBox="1"/>
          <p:nvPr/>
        </p:nvSpPr>
        <p:spPr>
          <a:xfrm>
            <a:off x="240725" y="4406650"/>
            <a:ext cx="1480800" cy="38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C99, §6.5.3.4/2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3" name="Shape 1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4" name="Google Shape;1284;p122"/>
          <p:cNvSpPr txBox="1"/>
          <p:nvPr>
            <p:ph type="title"/>
          </p:nvPr>
        </p:nvSpPr>
        <p:spPr>
          <a:xfrm>
            <a:off x="640300" y="6263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DU</a:t>
            </a:r>
            <a:r>
              <a:rPr lang="en">
                <a:solidFill>
                  <a:schemeClr val="dk2"/>
                </a:solidFill>
              </a:rPr>
              <a:t> CODE </a:t>
            </a:r>
            <a:r>
              <a:rPr lang="en"/>
              <a:t>DANS LES</a:t>
            </a:r>
            <a:r>
              <a:rPr lang="en"/>
              <a:t> </a:t>
            </a:r>
            <a:r>
              <a:rPr lang="en">
                <a:solidFill>
                  <a:schemeClr val="dk2"/>
                </a:solidFill>
              </a:rPr>
              <a:t>ARGUMENTS </a:t>
            </a:r>
            <a:r>
              <a:rPr lang="en"/>
              <a:t>??</a:t>
            </a:r>
            <a:endParaRPr/>
          </a:p>
        </p:txBody>
      </p:sp>
      <p:pic>
        <p:nvPicPr>
          <p:cNvPr id="1285" name="Google Shape;1285;p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7075" y="1246566"/>
            <a:ext cx="4248150" cy="2228850"/>
          </a:xfrm>
          <a:prstGeom prst="rect">
            <a:avLst/>
          </a:prstGeom>
          <a:noFill/>
          <a:ln>
            <a:noFill/>
          </a:ln>
        </p:spPr>
      </p:pic>
      <p:sp>
        <p:nvSpPr>
          <p:cNvPr id="1286" name="Google Shape;1286;p122"/>
          <p:cNvSpPr txBox="1"/>
          <p:nvPr/>
        </p:nvSpPr>
        <p:spPr>
          <a:xfrm>
            <a:off x="240725" y="4406650"/>
            <a:ext cx="1480800" cy="38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C99, §6.5.3.4/2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287" name="Google Shape;1287;p122"/>
          <p:cNvCxnSpPr/>
          <p:nvPr/>
        </p:nvCxnSpPr>
        <p:spPr>
          <a:xfrm>
            <a:off x="2881925" y="2368225"/>
            <a:ext cx="1567500" cy="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88" name="Google Shape;1288;p122"/>
          <p:cNvSpPr/>
          <p:nvPr/>
        </p:nvSpPr>
        <p:spPr>
          <a:xfrm flipH="1" rot="10800000">
            <a:off x="3758375" y="2437750"/>
            <a:ext cx="869400" cy="8502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89" name="Google Shape;1289;p122"/>
          <p:cNvSpPr txBox="1"/>
          <p:nvPr/>
        </p:nvSpPr>
        <p:spPr>
          <a:xfrm>
            <a:off x="4677275" y="2802875"/>
            <a:ext cx="22467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On affiche str et on renvoie sa longueur.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90" name="Google Shape;1290;p122"/>
          <p:cNvSpPr txBox="1"/>
          <p:nvPr/>
        </p:nvSpPr>
        <p:spPr>
          <a:xfrm>
            <a:off x="6053575" y="3736825"/>
            <a:ext cx="1827600" cy="9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Le paramètre est un VLA que l’on ignore.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91" name="Google Shape;1291;p122"/>
          <p:cNvSpPr/>
          <p:nvPr/>
        </p:nvSpPr>
        <p:spPr>
          <a:xfrm flipH="1" rot="10800000">
            <a:off x="4785175" y="3648075"/>
            <a:ext cx="1073400" cy="8256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292" name="Google Shape;1292;p122"/>
          <p:cNvCxnSpPr/>
          <p:nvPr/>
        </p:nvCxnSpPr>
        <p:spPr>
          <a:xfrm>
            <a:off x="2874700" y="3220650"/>
            <a:ext cx="386400" cy="15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93" name="Google Shape;1293;p122"/>
          <p:cNvSpPr/>
          <p:nvPr/>
        </p:nvSpPr>
        <p:spPr>
          <a:xfrm rot="10800000">
            <a:off x="2565075" y="3365975"/>
            <a:ext cx="627000" cy="5661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94" name="Google Shape;1294;p122"/>
          <p:cNvSpPr txBox="1"/>
          <p:nvPr/>
        </p:nvSpPr>
        <p:spPr>
          <a:xfrm>
            <a:off x="0" y="3497975"/>
            <a:ext cx="2544600" cy="8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On n’oublie pas que my_putstr prend un tableau → donc un pointeur</a:t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</a:t>
            </a:r>
            <a:r>
              <a:rPr lang="en" sz="9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action="ppaction://hlinksldjump" r:id="rId4"/>
              </a:rPr>
              <a:t>Slide “TABLEAU OU POINTEUR ?”</a:t>
            </a:r>
            <a:r>
              <a:rPr lang="en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)</a:t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95" name="Google Shape;1295;p122"/>
          <p:cNvSpPr txBox="1"/>
          <p:nvPr/>
        </p:nvSpPr>
        <p:spPr>
          <a:xfrm>
            <a:off x="5858575" y="1073925"/>
            <a:ext cx="3285600" cy="16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5"/>
              </a:rPr>
              <a:t>Comportement pas garanti !</a:t>
            </a:r>
            <a:br>
              <a:rPr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" sz="10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6"/>
              </a:rPr>
              <a:t>En pratique, ne compile pas ou alors marche</a:t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C99 §6.7.5.3/7* → un paramètre de type T[] devient T*</a:t>
            </a:r>
            <a:br>
              <a:rPr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C99 §6.9.1/10 → quand on applle la fonction, l’argument tableau doit être converti en pointeur</a:t>
            </a:r>
            <a:br>
              <a:rPr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⇒ Pas clair, donc la norme ne dit pas si le printf doit s’exécuter on non dans c cas-là.</a:t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96" name="Google Shape;1296;p122"/>
          <p:cNvSpPr txBox="1"/>
          <p:nvPr/>
        </p:nvSpPr>
        <p:spPr>
          <a:xfrm>
            <a:off x="5342225" y="4789450"/>
            <a:ext cx="3704100" cy="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* le commentaire Reddit cite §6.7.6.3/7, qui n’existe pas dans le document que j’ai posté le document ISO et non le brouillon</a:t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0" name="Shape 1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1" name="Google Shape;1301;p123"/>
          <p:cNvSpPr txBox="1"/>
          <p:nvPr>
            <p:ph type="title"/>
          </p:nvPr>
        </p:nvSpPr>
        <p:spPr>
          <a:xfrm>
            <a:off x="640300" y="6263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C11</a:t>
            </a:r>
            <a:r>
              <a:rPr lang="en"/>
              <a:t> ET LES </a:t>
            </a:r>
            <a:r>
              <a:rPr lang="en">
                <a:solidFill>
                  <a:schemeClr val="dk2"/>
                </a:solidFill>
              </a:rPr>
              <a:t>VLA</a:t>
            </a:r>
            <a:endParaRPr/>
          </a:p>
        </p:txBody>
      </p:sp>
      <p:sp>
        <p:nvSpPr>
          <p:cNvPr id="1302" name="Google Shape;1302;p123"/>
          <p:cNvSpPr txBox="1"/>
          <p:nvPr/>
        </p:nvSpPr>
        <p:spPr>
          <a:xfrm>
            <a:off x="751225" y="1894975"/>
            <a:ext cx="3330000" cy="10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Les VLA deviennent optionnels en C11 :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-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§6.7.6.2/4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-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§6.10.8.3 (__STDC_NO_VLA__)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303" name="Google Shape;1303;p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7025" y="1708029"/>
            <a:ext cx="3590925" cy="13620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04" name="Google Shape;1304;p123"/>
          <p:cNvCxnSpPr/>
          <p:nvPr/>
        </p:nvCxnSpPr>
        <p:spPr>
          <a:xfrm>
            <a:off x="6323750" y="2817175"/>
            <a:ext cx="1453800" cy="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05" name="Google Shape;1305;p123"/>
          <p:cNvSpPr/>
          <p:nvPr/>
        </p:nvSpPr>
        <p:spPr>
          <a:xfrm>
            <a:off x="6732175" y="3027025"/>
            <a:ext cx="440400" cy="5592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06" name="Google Shape;1306;p123"/>
          <p:cNvSpPr txBox="1"/>
          <p:nvPr/>
        </p:nvSpPr>
        <p:spPr>
          <a:xfrm>
            <a:off x="5151925" y="3600275"/>
            <a:ext cx="2964300" cy="11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Macro qui vaut 1 si les VLA ne sont pas supportés, sinon elle n’est pas définie.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07" name="Google Shape;1307;p123"/>
          <p:cNvSpPr txBox="1"/>
          <p:nvPr/>
        </p:nvSpPr>
        <p:spPr>
          <a:xfrm>
            <a:off x="775975" y="3145875"/>
            <a:ext cx="3383700" cy="12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Par exemple, CompCert 3.12 (un autre compilateur C) ne supporte pas les VLA :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-"/>
            </a:pPr>
            <a:r>
              <a:rPr lang="en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il définit __STDC_NO_VLA__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-"/>
            </a:pPr>
            <a:r>
              <a:rPr lang="en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5"/>
              </a:rPr>
              <a:t>il ne compile pas les VLA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08" name="Google Shape;1308;p123"/>
          <p:cNvSpPr txBox="1"/>
          <p:nvPr/>
        </p:nvSpPr>
        <p:spPr>
          <a:xfrm>
            <a:off x="10800" y="4806250"/>
            <a:ext cx="9144000" cy="3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6"/>
              </a:rPr>
              <a:t>En C23, les VLA en paramètres de fonction sont à nouveau obligatoires, mais les VLA en temps que variables locales restent optionels</a:t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3" name="Google Shape;1313;p1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1985" y="1561725"/>
            <a:ext cx="3764592" cy="2830450"/>
          </a:xfrm>
          <a:prstGeom prst="rect">
            <a:avLst/>
          </a:prstGeom>
          <a:noFill/>
          <a:ln>
            <a:noFill/>
          </a:ln>
        </p:spPr>
      </p:pic>
      <p:sp>
        <p:nvSpPr>
          <p:cNvPr id="1314" name="Google Shape;1314;p124"/>
          <p:cNvSpPr txBox="1"/>
          <p:nvPr>
            <p:ph type="title"/>
          </p:nvPr>
        </p:nvSpPr>
        <p:spPr>
          <a:xfrm>
            <a:off x="640300" y="6263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UN PETIT </a:t>
            </a:r>
            <a:r>
              <a:rPr lang="en" sz="3400">
                <a:solidFill>
                  <a:schemeClr val="dk2"/>
                </a:solidFill>
              </a:rPr>
              <a:t>VLA</a:t>
            </a:r>
            <a:r>
              <a:rPr lang="en" sz="3400"/>
              <a:t> DANS LES </a:t>
            </a:r>
            <a:r>
              <a:rPr lang="en" sz="3400">
                <a:solidFill>
                  <a:schemeClr val="dk2"/>
                </a:solidFill>
              </a:rPr>
              <a:t>CROCHETS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315" name="Google Shape;1315;p124"/>
          <p:cNvSpPr/>
          <p:nvPr/>
        </p:nvSpPr>
        <p:spPr>
          <a:xfrm rot="-5400000">
            <a:off x="4054947" y="2548838"/>
            <a:ext cx="1034100" cy="11448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16" name="Google Shape;1316;p124"/>
          <p:cNvSpPr txBox="1"/>
          <p:nvPr/>
        </p:nvSpPr>
        <p:spPr>
          <a:xfrm>
            <a:off x="5465775" y="2251700"/>
            <a:ext cx="3384300" cy="17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Dans une </a:t>
            </a:r>
            <a:r>
              <a:rPr b="1" lang="en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déclaration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(prototype) de fonction </a:t>
            </a:r>
            <a:r>
              <a:rPr b="1" lang="en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uniquement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: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-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int array[*] déclare un VLA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-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Alors que int array[] déclare un tableau standard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C99, §6.7.5.2/4, §6.7.5.3/12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317" name="Google Shape;1317;p124"/>
          <p:cNvCxnSpPr/>
          <p:nvPr/>
        </p:nvCxnSpPr>
        <p:spPr>
          <a:xfrm>
            <a:off x="3009025" y="2236925"/>
            <a:ext cx="562800" cy="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18" name="Google Shape;1318;p124"/>
          <p:cNvSpPr txBox="1"/>
          <p:nvPr/>
        </p:nvSpPr>
        <p:spPr>
          <a:xfrm>
            <a:off x="7294500" y="4464425"/>
            <a:ext cx="1849500" cy="3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Pour aller plus loin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5" name="Google Shape;365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525" y="1921100"/>
            <a:ext cx="6819050" cy="2874700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44"/>
          <p:cNvSpPr txBox="1"/>
          <p:nvPr>
            <p:ph type="title"/>
          </p:nvPr>
        </p:nvSpPr>
        <p:spPr>
          <a:xfrm>
            <a:off x="596975" y="6552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--HELP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367" name="Google Shape;367;p44"/>
          <p:cNvPicPr preferRelativeResize="0"/>
          <p:nvPr/>
        </p:nvPicPr>
        <p:blipFill rotWithShape="1">
          <a:blip r:embed="rId4">
            <a:alphaModFix/>
          </a:blip>
          <a:srcRect b="0" l="0" r="16756" t="0"/>
          <a:stretch/>
        </p:blipFill>
        <p:spPr>
          <a:xfrm>
            <a:off x="4439500" y="1488200"/>
            <a:ext cx="4612201" cy="143030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44"/>
          <p:cNvSpPr txBox="1"/>
          <p:nvPr/>
        </p:nvSpPr>
        <p:spPr>
          <a:xfrm>
            <a:off x="6920050" y="4214100"/>
            <a:ext cx="22239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C89 §6.1.4 (Example)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C99 §6.4.5/7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2" name="Shape 1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3" name="Google Shape;1323;p125"/>
          <p:cNvSpPr txBox="1"/>
          <p:nvPr>
            <p:ph type="title"/>
          </p:nvPr>
        </p:nvSpPr>
        <p:spPr>
          <a:xfrm>
            <a:off x="640300" y="6263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UN PETIT </a:t>
            </a:r>
            <a:r>
              <a:rPr lang="en" sz="3400">
                <a:solidFill>
                  <a:schemeClr val="dk2"/>
                </a:solidFill>
              </a:rPr>
              <a:t>VLA</a:t>
            </a:r>
            <a:r>
              <a:rPr lang="en" sz="3400"/>
              <a:t> DANS LES </a:t>
            </a:r>
            <a:r>
              <a:rPr lang="en" sz="3400">
                <a:solidFill>
                  <a:schemeClr val="dk2"/>
                </a:solidFill>
              </a:rPr>
              <a:t>CROCHETS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324" name="Google Shape;1324;p125"/>
          <p:cNvSpPr/>
          <p:nvPr/>
        </p:nvSpPr>
        <p:spPr>
          <a:xfrm rot="-5400000">
            <a:off x="3747885" y="1567913"/>
            <a:ext cx="1034100" cy="11448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325" name="Google Shape;1325;p1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26325"/>
            <a:ext cx="3030475" cy="2331125"/>
          </a:xfrm>
          <a:prstGeom prst="rect">
            <a:avLst/>
          </a:prstGeom>
          <a:noFill/>
          <a:ln>
            <a:noFill/>
          </a:ln>
        </p:spPr>
      </p:pic>
      <p:sp>
        <p:nvSpPr>
          <p:cNvPr id="1326" name="Google Shape;1326;p125"/>
          <p:cNvSpPr txBox="1"/>
          <p:nvPr/>
        </p:nvSpPr>
        <p:spPr>
          <a:xfrm>
            <a:off x="5346975" y="1704875"/>
            <a:ext cx="3753600" cy="9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Ne compile pas !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→ int arr[*] est dans une </a:t>
            </a:r>
            <a:r>
              <a:rPr b="1" lang="en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définition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de fonction, au lieu d’une </a:t>
            </a:r>
            <a:r>
              <a:rPr b="1" lang="en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déclaration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!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27" name="Google Shape;1327;p125"/>
          <p:cNvSpPr/>
          <p:nvPr/>
        </p:nvSpPr>
        <p:spPr>
          <a:xfrm rot="-5400000">
            <a:off x="3898925" y="3692909"/>
            <a:ext cx="732000" cy="11448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28" name="Google Shape;1328;p125"/>
          <p:cNvSpPr txBox="1"/>
          <p:nvPr/>
        </p:nvSpPr>
        <p:spPr>
          <a:xfrm>
            <a:off x="5346975" y="3791225"/>
            <a:ext cx="3753600" cy="9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Ne compile pas !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→ int arr[*] est dans le </a:t>
            </a:r>
            <a:r>
              <a:rPr b="1" lang="en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corps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d’une fonction, et non dans sa </a:t>
            </a:r>
            <a:r>
              <a:rPr b="1" lang="en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déclaration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!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329" name="Google Shape;1329;p125"/>
          <p:cNvPicPr preferRelativeResize="0"/>
          <p:nvPr/>
        </p:nvPicPr>
        <p:blipFill rotWithShape="1">
          <a:blip r:embed="rId4">
            <a:alphaModFix/>
          </a:blip>
          <a:srcRect b="3465" l="0" r="0" t="0"/>
          <a:stretch/>
        </p:blipFill>
        <p:spPr>
          <a:xfrm>
            <a:off x="152400" y="3709850"/>
            <a:ext cx="2959375" cy="1072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3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Google Shape;1334;p126"/>
          <p:cNvSpPr txBox="1"/>
          <p:nvPr>
            <p:ph type="title"/>
          </p:nvPr>
        </p:nvSpPr>
        <p:spPr>
          <a:xfrm>
            <a:off x="640300" y="6263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UN PETIT </a:t>
            </a:r>
            <a:r>
              <a:rPr lang="en" sz="3400">
                <a:solidFill>
                  <a:schemeClr val="dk2"/>
                </a:solidFill>
              </a:rPr>
              <a:t>VLA</a:t>
            </a:r>
            <a:r>
              <a:rPr lang="en" sz="3400"/>
              <a:t> DANS LES </a:t>
            </a:r>
            <a:r>
              <a:rPr lang="en" sz="3400">
                <a:solidFill>
                  <a:schemeClr val="dk2"/>
                </a:solidFill>
              </a:rPr>
              <a:t>CROCHETS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1335" name="Google Shape;1335;p1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3275" y="1556712"/>
            <a:ext cx="3672125" cy="2821825"/>
          </a:xfrm>
          <a:prstGeom prst="rect">
            <a:avLst/>
          </a:prstGeom>
          <a:noFill/>
          <a:ln>
            <a:noFill/>
          </a:ln>
        </p:spPr>
      </p:pic>
      <p:sp>
        <p:nvSpPr>
          <p:cNvPr id="1336" name="Google Shape;1336;p126"/>
          <p:cNvSpPr txBox="1"/>
          <p:nvPr/>
        </p:nvSpPr>
        <p:spPr>
          <a:xfrm>
            <a:off x="5635625" y="2062025"/>
            <a:ext cx="3384300" cy="17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nt[*] est compatible avec int[1]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→ à la fin ce sera un int*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(voir </a:t>
            </a:r>
            <a:r>
              <a:rPr lang="en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action="ppaction://hlinksldjump" r:id="rId4"/>
              </a:rPr>
              <a:t>Slide “TABLEAU  OU POINTEUR ?”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)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37" name="Google Shape;1337;p126"/>
          <p:cNvSpPr/>
          <p:nvPr/>
        </p:nvSpPr>
        <p:spPr>
          <a:xfrm rot="-5400000">
            <a:off x="4054947" y="2548838"/>
            <a:ext cx="1034100" cy="11448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1" name="Shape 1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2" name="Google Shape;1342;p127"/>
          <p:cNvSpPr txBox="1"/>
          <p:nvPr>
            <p:ph type="title"/>
          </p:nvPr>
        </p:nvSpPr>
        <p:spPr>
          <a:xfrm>
            <a:off x="640300" y="6263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AUTOUR DU </a:t>
            </a:r>
            <a:r>
              <a:rPr lang="en">
                <a:solidFill>
                  <a:schemeClr val="dk2"/>
                </a:solidFill>
              </a:rPr>
              <a:t>C</a:t>
            </a:r>
            <a:endParaRPr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7" name="Google Shape;1347;p1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0225" y="720625"/>
            <a:ext cx="3783774" cy="3372201"/>
          </a:xfrm>
          <a:prstGeom prst="rect">
            <a:avLst/>
          </a:prstGeom>
          <a:noFill/>
          <a:ln>
            <a:noFill/>
          </a:ln>
        </p:spPr>
      </p:pic>
      <p:sp>
        <p:nvSpPr>
          <p:cNvPr id="1348" name="Google Shape;1348;p128"/>
          <p:cNvSpPr txBox="1"/>
          <p:nvPr>
            <p:ph type="title"/>
          </p:nvPr>
        </p:nvSpPr>
        <p:spPr>
          <a:xfrm>
            <a:off x="640300" y="6263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ENTRY</a:t>
            </a:r>
            <a:endParaRPr/>
          </a:p>
        </p:txBody>
      </p:sp>
      <p:sp>
        <p:nvSpPr>
          <p:cNvPr id="1349" name="Google Shape;1349;p128"/>
          <p:cNvSpPr txBox="1"/>
          <p:nvPr/>
        </p:nvSpPr>
        <p:spPr>
          <a:xfrm>
            <a:off x="4463675" y="4030275"/>
            <a:ext cx="4642800" cy="73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Une question que j'ai posée sur le StackExchange Retrocomputing à ce sujet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5"/>
              </a:rPr>
              <a:t>Une autre question sur StackOverflow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350" name="Google Shape;1350;p1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0250" y="1175651"/>
            <a:ext cx="4461750" cy="2854625"/>
          </a:xfrm>
          <a:prstGeom prst="rect">
            <a:avLst/>
          </a:prstGeom>
          <a:noFill/>
          <a:ln>
            <a:noFill/>
          </a:ln>
        </p:spPr>
      </p:pic>
      <p:sp>
        <p:nvSpPr>
          <p:cNvPr id="1351" name="Google Shape;1351;p128"/>
          <p:cNvSpPr txBox="1"/>
          <p:nvPr/>
        </p:nvSpPr>
        <p:spPr>
          <a:xfrm>
            <a:off x="0" y="4811875"/>
            <a:ext cx="1746000" cy="3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K&amp;R §A.2.3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52" name="Google Shape;1352;p128"/>
          <p:cNvSpPr/>
          <p:nvPr/>
        </p:nvSpPr>
        <p:spPr>
          <a:xfrm>
            <a:off x="2768025" y="3160550"/>
            <a:ext cx="378900" cy="1488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53" name="Google Shape;1353;p128"/>
          <p:cNvSpPr/>
          <p:nvPr/>
        </p:nvSpPr>
        <p:spPr>
          <a:xfrm>
            <a:off x="179500" y="3685175"/>
            <a:ext cx="4284300" cy="1488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354" name="Google Shape;1354;p128"/>
          <p:cNvCxnSpPr>
            <a:stCxn id="1353" idx="3"/>
            <a:endCxn id="1349" idx="1"/>
          </p:cNvCxnSpPr>
          <p:nvPr/>
        </p:nvCxnSpPr>
        <p:spPr>
          <a:xfrm>
            <a:off x="4463800" y="3759575"/>
            <a:ext cx="600" cy="639600"/>
          </a:xfrm>
          <a:prstGeom prst="curvedConnector5">
            <a:avLst>
              <a:gd fmla="val 39687500" name="adj1"/>
              <a:gd fmla="val 26978" name="adj2"/>
              <a:gd fmla="val -39708333" name="adj3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55" name="Google Shape;1355;p128"/>
          <p:cNvSpPr txBox="1"/>
          <p:nvPr/>
        </p:nvSpPr>
        <p:spPr>
          <a:xfrm>
            <a:off x="7715250" y="2405600"/>
            <a:ext cx="13911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7"/>
              </a:rPr>
              <a:t>En FORTRAN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56" name="Google Shape;1356;p128"/>
          <p:cNvSpPr/>
          <p:nvPr/>
        </p:nvSpPr>
        <p:spPr>
          <a:xfrm>
            <a:off x="6208900" y="2907875"/>
            <a:ext cx="841800" cy="203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0" name="Shape 1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" name="Google Shape;1361;p129"/>
          <p:cNvSpPr txBox="1"/>
          <p:nvPr>
            <p:ph type="title"/>
          </p:nvPr>
        </p:nvSpPr>
        <p:spPr>
          <a:xfrm>
            <a:off x="640300" y="6263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#PRAGMA </a:t>
            </a:r>
            <a:r>
              <a:rPr lang="en"/>
              <a:t>ET GCC</a:t>
            </a:r>
            <a:endParaRPr/>
          </a:p>
        </p:txBody>
      </p:sp>
      <p:pic>
        <p:nvPicPr>
          <p:cNvPr id="1362" name="Google Shape;1362;p1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475" y="1138325"/>
            <a:ext cx="5024249" cy="3660025"/>
          </a:xfrm>
          <a:prstGeom prst="rect">
            <a:avLst/>
          </a:prstGeom>
          <a:noFill/>
          <a:ln>
            <a:noFill/>
          </a:ln>
        </p:spPr>
      </p:pic>
      <p:sp>
        <p:nvSpPr>
          <p:cNvPr id="1363" name="Google Shape;1363;p129"/>
          <p:cNvSpPr txBox="1"/>
          <p:nvPr/>
        </p:nvSpPr>
        <p:spPr>
          <a:xfrm>
            <a:off x="115050" y="4811875"/>
            <a:ext cx="5211300" cy="3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GCC 1.21 (copyright 1986-1987), fichier cccp.c ligne 2985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64" name="Google Shape;1364;p129"/>
          <p:cNvSpPr txBox="1"/>
          <p:nvPr/>
        </p:nvSpPr>
        <p:spPr>
          <a:xfrm>
            <a:off x="5772900" y="4452775"/>
            <a:ext cx="1976100" cy="3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Pour en savoir plus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65" name="Google Shape;1365;p129"/>
          <p:cNvSpPr txBox="1"/>
          <p:nvPr/>
        </p:nvSpPr>
        <p:spPr>
          <a:xfrm>
            <a:off x="5772900" y="4798350"/>
            <a:ext cx="3329700" cy="3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5"/>
              </a:rPr>
              <a:t>Code Source de GCC 1.21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66" name="Google Shape;1366;p129"/>
          <p:cNvSpPr txBox="1"/>
          <p:nvPr/>
        </p:nvSpPr>
        <p:spPr>
          <a:xfrm>
            <a:off x="5411300" y="1336475"/>
            <a:ext cx="3329700" cy="17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6"/>
              </a:rPr>
              <a:t>#pragma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7"/>
              </a:rPr>
              <a:t>n’est pas standard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! *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GCC :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-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Lance un 1er jeu (nethack)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-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Lance un 2e jeu (rogue)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-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Lance un 3e jeu (hanoi)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-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Affiche un message d’erreur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67" name="Google Shape;1367;p129"/>
          <p:cNvSpPr/>
          <p:nvPr/>
        </p:nvSpPr>
        <p:spPr>
          <a:xfrm>
            <a:off x="93900" y="1163075"/>
            <a:ext cx="483900" cy="1734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68" name="Google Shape;1368;p129"/>
          <p:cNvSpPr txBox="1"/>
          <p:nvPr/>
        </p:nvSpPr>
        <p:spPr>
          <a:xfrm>
            <a:off x="924675" y="584025"/>
            <a:ext cx="1502700" cy="5322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Retiré depuis longtemps !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369" name="Google Shape;1369;p129"/>
          <p:cNvCxnSpPr>
            <a:stCxn id="1367" idx="0"/>
            <a:endCxn id="1368" idx="1"/>
          </p:cNvCxnSpPr>
          <p:nvPr/>
        </p:nvCxnSpPr>
        <p:spPr>
          <a:xfrm rot="-5400000">
            <a:off x="473850" y="712175"/>
            <a:ext cx="312900" cy="588900"/>
          </a:xfrm>
          <a:prstGeom prst="curvedConnector2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70" name="Google Shape;1370;p129"/>
          <p:cNvSpPr txBox="1"/>
          <p:nvPr/>
        </p:nvSpPr>
        <p:spPr>
          <a:xfrm>
            <a:off x="5493900" y="3489100"/>
            <a:ext cx="2534100" cy="6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* </a:t>
            </a:r>
            <a:r>
              <a:rPr lang="en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#pragma (C89 §6.8.6, C99 §6.10.6) et _Pragma (introduit en C99, §6.10.9) sont standards, mais leurs arguments non (sauf quelques exceptions)</a:t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4" name="Shape 1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5" name="Google Shape;1375;p130"/>
          <p:cNvSpPr txBox="1"/>
          <p:nvPr>
            <p:ph type="title"/>
          </p:nvPr>
        </p:nvSpPr>
        <p:spPr>
          <a:xfrm>
            <a:off x="640300" y="6263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IOCCC</a:t>
            </a:r>
            <a:endParaRPr/>
          </a:p>
        </p:txBody>
      </p:sp>
      <p:pic>
        <p:nvPicPr>
          <p:cNvPr id="1376" name="Google Shape;1376;p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69750"/>
            <a:ext cx="3708725" cy="477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7" name="Google Shape;1377;p1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73468" y="1073925"/>
            <a:ext cx="3503857" cy="3714926"/>
          </a:xfrm>
          <a:prstGeom prst="rect">
            <a:avLst/>
          </a:prstGeom>
          <a:noFill/>
          <a:ln>
            <a:noFill/>
          </a:ln>
        </p:spPr>
      </p:pic>
      <p:sp>
        <p:nvSpPr>
          <p:cNvPr id="1378" name="Google Shape;1378;p130"/>
          <p:cNvSpPr txBox="1"/>
          <p:nvPr/>
        </p:nvSpPr>
        <p:spPr>
          <a:xfrm>
            <a:off x="8018650" y="4811200"/>
            <a:ext cx="931800" cy="3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5"/>
              </a:rPr>
              <a:t>Source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79" name="Google Shape;1379;p130"/>
          <p:cNvSpPr txBox="1"/>
          <p:nvPr/>
        </p:nvSpPr>
        <p:spPr>
          <a:xfrm>
            <a:off x="3994875" y="4811200"/>
            <a:ext cx="3171300" cy="3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6"/>
              </a:rPr>
              <a:t>Site officiel de l’IOCCC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/ </a:t>
            </a:r>
            <a:r>
              <a:rPr lang="en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7"/>
              </a:rPr>
              <a:t>GitHub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3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4" name="Google Shape;1384;p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0099" y="1179277"/>
            <a:ext cx="3897375" cy="3569989"/>
          </a:xfrm>
          <a:prstGeom prst="rect">
            <a:avLst/>
          </a:prstGeom>
          <a:noFill/>
          <a:ln>
            <a:noFill/>
          </a:ln>
        </p:spPr>
      </p:pic>
      <p:sp>
        <p:nvSpPr>
          <p:cNvPr id="1385" name="Google Shape;1385;p131"/>
          <p:cNvSpPr txBox="1"/>
          <p:nvPr>
            <p:ph type="title"/>
          </p:nvPr>
        </p:nvSpPr>
        <p:spPr>
          <a:xfrm>
            <a:off x="640300" y="6263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DES GOTO</a:t>
            </a:r>
            <a:r>
              <a:rPr lang="en">
                <a:solidFill>
                  <a:schemeClr val="dk2"/>
                </a:solidFill>
              </a:rPr>
              <a:t> </a:t>
            </a:r>
            <a:r>
              <a:rPr lang="en"/>
              <a:t>DANS UN TABLEAU ?</a:t>
            </a:r>
            <a:endParaRPr/>
          </a:p>
        </p:txBody>
      </p:sp>
      <p:sp>
        <p:nvSpPr>
          <p:cNvPr id="1386" name="Google Shape;1386;p131"/>
          <p:cNvSpPr txBox="1"/>
          <p:nvPr/>
        </p:nvSpPr>
        <p:spPr>
          <a:xfrm>
            <a:off x="6254400" y="3857625"/>
            <a:ext cx="2889600" cy="9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Pour aller plus loin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5"/>
              </a:rPr>
              <a:t>Un exemple de “tokenizer”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6"/>
              </a:rPr>
              <a:t>Un exemple de coroutines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Documentation de GCC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87" name="Google Shape;1387;p131"/>
          <p:cNvSpPr txBox="1"/>
          <p:nvPr/>
        </p:nvSpPr>
        <p:spPr>
          <a:xfrm>
            <a:off x="5772000" y="1683200"/>
            <a:ext cx="2954700" cy="16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Extension de compilateur 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→ non standard !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Supporté par au moins :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-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GCC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-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Clang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88" name="Google Shape;1388;p131"/>
          <p:cNvSpPr txBox="1"/>
          <p:nvPr/>
        </p:nvSpPr>
        <p:spPr>
          <a:xfrm>
            <a:off x="3235500" y="2888950"/>
            <a:ext cx="2673000" cy="14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→ </a:t>
            </a:r>
            <a:r>
              <a:rPr b="1" lang="en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performance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!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Évite un appel de fonction.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Utilisé surtout pour les interpréteurs et VM (lecture et exécution du bytecode).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2" name="Shape 1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3" name="Google Shape;1393;p132"/>
          <p:cNvSpPr txBox="1"/>
          <p:nvPr>
            <p:ph type="title"/>
          </p:nvPr>
        </p:nvSpPr>
        <p:spPr>
          <a:xfrm>
            <a:off x="640300" y="6263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UN</a:t>
            </a:r>
            <a:r>
              <a:rPr lang="en">
                <a:solidFill>
                  <a:schemeClr val="dk2"/>
                </a:solidFill>
              </a:rPr>
              <a:t> SWITCH </a:t>
            </a:r>
            <a:r>
              <a:rPr lang="en"/>
              <a:t>…</a:t>
            </a:r>
            <a:r>
              <a:rPr lang="en"/>
              <a:t> ?</a:t>
            </a:r>
            <a:endParaRPr/>
          </a:p>
        </p:txBody>
      </p:sp>
      <p:pic>
        <p:nvPicPr>
          <p:cNvPr id="1394" name="Google Shape;1394;p1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4175" y="1045016"/>
            <a:ext cx="4137381" cy="3764783"/>
          </a:xfrm>
          <a:prstGeom prst="rect">
            <a:avLst/>
          </a:prstGeom>
          <a:noFill/>
          <a:ln>
            <a:noFill/>
          </a:ln>
        </p:spPr>
      </p:pic>
      <p:sp>
        <p:nvSpPr>
          <p:cNvPr id="1395" name="Google Shape;1395;p132"/>
          <p:cNvSpPr txBox="1"/>
          <p:nvPr/>
        </p:nvSpPr>
        <p:spPr>
          <a:xfrm>
            <a:off x="5772000" y="1683200"/>
            <a:ext cx="2954700" cy="16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Extension de compilateur 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→ non standard !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Supporté par au moins :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-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GCC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-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Clang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96" name="Google Shape;1396;p132"/>
          <p:cNvSpPr txBox="1"/>
          <p:nvPr/>
        </p:nvSpPr>
        <p:spPr>
          <a:xfrm>
            <a:off x="6364350" y="4362200"/>
            <a:ext cx="23187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Documentation de GCC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0" name="Shape 1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1" name="Google Shape;1401;p133"/>
          <p:cNvSpPr txBox="1"/>
          <p:nvPr>
            <p:ph type="title"/>
          </p:nvPr>
        </p:nvSpPr>
        <p:spPr>
          <a:xfrm>
            <a:off x="640300" y="6263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MULTIPLIER</a:t>
            </a:r>
            <a:r>
              <a:rPr lang="en">
                <a:solidFill>
                  <a:schemeClr val="dk2"/>
                </a:solidFill>
              </a:rPr>
              <a:t> </a:t>
            </a:r>
            <a:r>
              <a:rPr lang="en"/>
              <a:t>LES</a:t>
            </a:r>
            <a:r>
              <a:rPr lang="en"/>
              <a:t> DÉGÂTS - </a:t>
            </a:r>
            <a:r>
              <a:rPr lang="en">
                <a:solidFill>
                  <a:schemeClr val="dk2"/>
                </a:solidFill>
              </a:rPr>
              <a:t>IF/ELSE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1402" name="Google Shape;1402;p1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9038" y="2373425"/>
            <a:ext cx="4885925" cy="23653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403" name="Google Shape;1403;p133"/>
          <p:cNvGraphicFramePr/>
          <p:nvPr/>
        </p:nvGraphicFramePr>
        <p:xfrm>
          <a:off x="2210675" y="1472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{3B300624-9764-40C0-951E-F490099FCCCF}</a:tableStyleId>
              </a:tblPr>
              <a:tblGrid>
                <a:gridCol w="1349750"/>
                <a:gridCol w="688750"/>
                <a:gridCol w="755825"/>
                <a:gridCol w="837400"/>
                <a:gridCol w="10909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Niveau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1 ⇒ 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6 ⇒ 10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11 ⇒ 15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15 ⇒ 20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Multiplicateur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1.5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2.5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7" name="Shape 1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8" name="Google Shape;1408;p1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8350" y="2755175"/>
            <a:ext cx="5067300" cy="1790700"/>
          </a:xfrm>
          <a:prstGeom prst="rect">
            <a:avLst/>
          </a:prstGeom>
          <a:noFill/>
          <a:ln>
            <a:noFill/>
          </a:ln>
        </p:spPr>
      </p:pic>
      <p:sp>
        <p:nvSpPr>
          <p:cNvPr id="1409" name="Google Shape;1409;p134"/>
          <p:cNvSpPr txBox="1"/>
          <p:nvPr>
            <p:ph type="title"/>
          </p:nvPr>
        </p:nvSpPr>
        <p:spPr>
          <a:xfrm>
            <a:off x="640300" y="6263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MULTIPLIER </a:t>
            </a:r>
            <a:r>
              <a:rPr lang="en"/>
              <a:t>LES DÉGÂTS - </a:t>
            </a:r>
            <a:r>
              <a:rPr lang="en">
                <a:solidFill>
                  <a:schemeClr val="dk2"/>
                </a:solidFill>
              </a:rPr>
              <a:t>SWITCH…</a:t>
            </a:r>
            <a:endParaRPr>
              <a:solidFill>
                <a:schemeClr val="dk2"/>
              </a:solidFill>
            </a:endParaRPr>
          </a:p>
        </p:txBody>
      </p:sp>
      <p:graphicFrame>
        <p:nvGraphicFramePr>
          <p:cNvPr id="1410" name="Google Shape;1410;p134"/>
          <p:cNvGraphicFramePr/>
          <p:nvPr/>
        </p:nvGraphicFramePr>
        <p:xfrm>
          <a:off x="2210675" y="1472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{3B300624-9764-40C0-951E-F490099FCCCF}</a:tableStyleId>
              </a:tblPr>
              <a:tblGrid>
                <a:gridCol w="1349750"/>
                <a:gridCol w="688750"/>
                <a:gridCol w="755825"/>
                <a:gridCol w="837400"/>
                <a:gridCol w="10909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Niveau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1 ⇒ 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6 ⇒ 10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11 ⇒ 15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16 ⇒ 20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Multiplicateur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1.5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2.5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inal Project Proposal by Slidesgo">
  <a:themeElements>
    <a:clrScheme name="Simple Light">
      <a:dk1>
        <a:srgbClr val="000000"/>
      </a:dk1>
      <a:lt1>
        <a:srgbClr val="FFFFFF"/>
      </a:lt1>
      <a:dk2>
        <a:srgbClr val="FF725E"/>
      </a:dk2>
      <a:lt2>
        <a:srgbClr val="000000"/>
      </a:lt2>
      <a:accent1>
        <a:srgbClr val="FF725E"/>
      </a:accent1>
      <a:accent2>
        <a:srgbClr val="FF725E"/>
      </a:accent2>
      <a:accent3>
        <a:srgbClr val="F6B1A7"/>
      </a:accent3>
      <a:accent4>
        <a:srgbClr val="F6B1A7"/>
      </a:accent4>
      <a:accent5>
        <a:srgbClr val="FF725E"/>
      </a:accent5>
      <a:accent6>
        <a:srgbClr val="000000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